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handoutMasterIdLst>
    <p:handoutMasterId r:id="rId23"/>
  </p:handoutMasterIdLst>
  <p:sldIdLst>
    <p:sldId id="256" r:id="rId5"/>
    <p:sldId id="303" r:id="rId6"/>
    <p:sldId id="270" r:id="rId7"/>
    <p:sldId id="299" r:id="rId8"/>
    <p:sldId id="293" r:id="rId9"/>
    <p:sldId id="295" r:id="rId10"/>
    <p:sldId id="297" r:id="rId11"/>
    <p:sldId id="298" r:id="rId12"/>
    <p:sldId id="291" r:id="rId13"/>
    <p:sldId id="300" r:id="rId14"/>
    <p:sldId id="285" r:id="rId15"/>
    <p:sldId id="283" r:id="rId16"/>
    <p:sldId id="265" r:id="rId17"/>
    <p:sldId id="263" r:id="rId18"/>
    <p:sldId id="301" r:id="rId19"/>
    <p:sldId id="302"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2933" userDrawn="1">
          <p15:clr>
            <a:srgbClr val="A4A3A4"/>
          </p15:clr>
        </p15:guide>
        <p15:guide id="3" pos="363" userDrawn="1">
          <p15:clr>
            <a:srgbClr val="A4A3A4"/>
          </p15:clr>
        </p15:guide>
        <p15:guide id="4" pos="6947" userDrawn="1">
          <p15:clr>
            <a:srgbClr val="A4A3A4"/>
          </p15:clr>
        </p15:guide>
        <p15:guide id="5" orient="horz" pos="618" userDrawn="1">
          <p15:clr>
            <a:srgbClr val="A4A3A4"/>
          </p15:clr>
        </p15:guide>
        <p15:guide id="6" orient="horz" pos="23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1"/>
    <a:srgbClr val="03B2BD"/>
    <a:srgbClr val="9D9D9C"/>
    <a:srgbClr val="706F6F"/>
    <a:srgbClr val="F7C425"/>
    <a:srgbClr val="F28F0F"/>
    <a:srgbClr val="784A99"/>
    <a:srgbClr val="009EDF"/>
    <a:srgbClr val="0069B4"/>
    <a:srgbClr val="183E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6F35A-07EE-B5A3-9558-692DF29E5420}" v="2" dt="2023-10-27T14:52:15.989"/>
    <p1510:client id="{2464F25C-405F-FB0E-8ED0-9718C9177483}" v="45" dt="2023-10-26T16:43:22.777"/>
    <p1510:client id="{2612101F-2553-D716-A85D-258996AB4C92}" v="12" dt="2023-10-25T20:00:59.966"/>
    <p1510:client id="{2FCA1E80-F207-A3CC-7B00-C2CB6015C891}" v="28" dt="2023-10-24T15:24:39.024"/>
    <p1510:client id="{45099FC5-FA25-3EBA-41D1-4C54C53E194E}" v="1398" dt="2023-10-16T21:15:37.353"/>
    <p1510:client id="{64AD3474-ABEA-2474-BB00-C079F2A341E9}" v="812" dt="2023-10-13T16:51:53.987"/>
    <p1510:client id="{7C9DEE71-F791-7A79-1940-243D169C159E}" v="2" dt="2023-10-26T17:13:40.582"/>
    <p1510:client id="{7CF1020B-8D3C-7911-CA17-CA18935ECB0F}" v="1" dt="2023-10-26T16:56:42.699"/>
    <p1510:client id="{82AB2CF3-6C15-53CF-60FB-3F29A63E6EFF}" v="166" dt="2023-10-26T16:42:24.158"/>
    <p1510:client id="{849EC2C2-041B-2E91-7080-D5BB464E4C13}" v="855" dt="2023-10-20T20:11:31.704"/>
    <p1510:client id="{9091A09C-289E-7679-D531-2F86A48FB83B}" v="329" dt="2023-10-17T13:57:33.155"/>
    <p1510:client id="{9B35D9F7-95F2-0B0C-A35B-B4A6802765F8}" v="4270" dt="2023-10-24T17:04:50.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55"/>
        <p:guide pos="2933"/>
        <p:guide pos="363"/>
        <p:guide pos="6947"/>
        <p:guide orient="horz" pos="618"/>
        <p:guide orient="horz" pos="23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76ED7D-D110-4767-8793-8B4CA98543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C3806822-04BD-454E-A4B0-9F0EAA7B29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24F424-50A5-4BBA-99AB-CE0047712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E6BEA9-78B1-42B8-ACF9-30853B476ADA}" type="slidenum">
              <a:rPr lang="en-GB" smtClean="0"/>
              <a:t>‹#›</a:t>
            </a:fld>
            <a:endParaRPr lang="en-GB"/>
          </a:p>
        </p:txBody>
      </p:sp>
    </p:spTree>
    <p:extLst>
      <p:ext uri="{BB962C8B-B14F-4D97-AF65-F5344CB8AC3E}">
        <p14:creationId xmlns:p14="http://schemas.microsoft.com/office/powerpoint/2010/main" val="1176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360BD-9F2B-3E40-A204-AD6A71E97D71}"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FE7EE-41BE-2646-AD78-BFE02926F1FD}" type="slidenum">
              <a:rPr lang="en-US" smtClean="0"/>
              <a:t>‹#›</a:t>
            </a:fld>
            <a:endParaRPr lang="en-US"/>
          </a:p>
        </p:txBody>
      </p:sp>
    </p:spTree>
    <p:extLst>
      <p:ext uri="{BB962C8B-B14F-4D97-AF65-F5344CB8AC3E}">
        <p14:creationId xmlns:p14="http://schemas.microsoft.com/office/powerpoint/2010/main" val="106115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FE7EE-41BE-2646-AD78-BFE02926F1FD}" type="slidenum">
              <a:rPr lang="en-US" smtClean="0"/>
              <a:t>1</a:t>
            </a:fld>
            <a:endParaRPr lang="en-US"/>
          </a:p>
        </p:txBody>
      </p:sp>
    </p:spTree>
    <p:extLst>
      <p:ext uri="{BB962C8B-B14F-4D97-AF65-F5344CB8AC3E}">
        <p14:creationId xmlns:p14="http://schemas.microsoft.com/office/powerpoint/2010/main" val="204836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13</a:t>
            </a:fld>
            <a:endParaRPr lang="en-US"/>
          </a:p>
        </p:txBody>
      </p:sp>
    </p:spTree>
    <p:extLst>
      <p:ext uri="{BB962C8B-B14F-4D97-AF65-F5344CB8AC3E}">
        <p14:creationId xmlns:p14="http://schemas.microsoft.com/office/powerpoint/2010/main" val="232575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0FE7EE-41BE-2646-AD78-BFE02926F1FD}" type="slidenum">
              <a:rPr lang="en-US" smtClean="0"/>
              <a:t>14</a:t>
            </a:fld>
            <a:endParaRPr lang="en-US"/>
          </a:p>
        </p:txBody>
      </p:sp>
    </p:spTree>
    <p:extLst>
      <p:ext uri="{BB962C8B-B14F-4D97-AF65-F5344CB8AC3E}">
        <p14:creationId xmlns:p14="http://schemas.microsoft.com/office/powerpoint/2010/main" val="151823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15</a:t>
            </a:fld>
            <a:endParaRPr lang="en-US"/>
          </a:p>
        </p:txBody>
      </p:sp>
    </p:spTree>
    <p:extLst>
      <p:ext uri="{BB962C8B-B14F-4D97-AF65-F5344CB8AC3E}">
        <p14:creationId xmlns:p14="http://schemas.microsoft.com/office/powerpoint/2010/main" val="45529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16</a:t>
            </a:fld>
            <a:endParaRPr lang="en-US"/>
          </a:p>
        </p:txBody>
      </p:sp>
    </p:spTree>
    <p:extLst>
      <p:ext uri="{BB962C8B-B14F-4D97-AF65-F5344CB8AC3E}">
        <p14:creationId xmlns:p14="http://schemas.microsoft.com/office/powerpoint/2010/main" val="327722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purpose of the MH office hours is to provide a forum for BILHPN/</a:t>
            </a:r>
            <a:r>
              <a:rPr lang="en-US" dirty="0" err="1">
                <a:ea typeface="Calibri"/>
                <a:cs typeface="Calibri"/>
              </a:rPr>
              <a:t>WellSense</a:t>
            </a:r>
            <a:r>
              <a:rPr lang="en-US" dirty="0">
                <a:ea typeface="Calibri"/>
                <a:cs typeface="Calibri"/>
              </a:rPr>
              <a:t> to share MH Tiering related updates and have participating sites ask questions and share best practices with one another. </a:t>
            </a:r>
          </a:p>
          <a:p>
            <a:r>
              <a:rPr lang="en-US" dirty="0">
                <a:ea typeface="Calibri"/>
                <a:cs typeface="Calibri"/>
              </a:rPr>
              <a:t>Today we will be reviewing take aways from the MH 2023 Audit and expectations for the 2024 audit cycle. </a:t>
            </a:r>
          </a:p>
        </p:txBody>
      </p:sp>
      <p:sp>
        <p:nvSpPr>
          <p:cNvPr id="4" name="Slide Number Placeholder 3"/>
          <p:cNvSpPr>
            <a:spLocks noGrp="1"/>
          </p:cNvSpPr>
          <p:nvPr>
            <p:ph type="sldNum" sz="quarter" idx="5"/>
          </p:nvPr>
        </p:nvSpPr>
        <p:spPr/>
        <p:txBody>
          <a:bodyPr/>
          <a:lstStyle/>
          <a:p>
            <a:fld id="{4E0FE7EE-41BE-2646-AD78-BFE02926F1FD}" type="slidenum">
              <a:rPr lang="en-US" smtClean="0"/>
              <a:t>2</a:t>
            </a:fld>
            <a:endParaRPr lang="en-US"/>
          </a:p>
        </p:txBody>
      </p:sp>
    </p:spTree>
    <p:extLst>
      <p:ext uri="{BB962C8B-B14F-4D97-AF65-F5344CB8AC3E}">
        <p14:creationId xmlns:p14="http://schemas.microsoft.com/office/powerpoint/2010/main" val="133849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lvl="4">
              <a:spcAft>
                <a:spcPts val="1000"/>
              </a:spcAft>
            </a:pPr>
            <a:r>
              <a:rPr lang="en-GB" dirty="0"/>
              <a:t>Practices were notified of their selection for the primary care sub-capitation tier audit in late summer. </a:t>
            </a:r>
            <a:endParaRPr lang="en-US" dirty="0">
              <a:cs typeface="Calibri"/>
            </a:endParaRPr>
          </a:p>
          <a:p>
            <a:pPr marL="568325" lvl="4" indent="-171450">
              <a:spcAft>
                <a:spcPts val="1000"/>
              </a:spcAft>
              <a:buFont typeface="Calibri"/>
              <a:buChar char="-"/>
            </a:pPr>
            <a:r>
              <a:rPr lang="en-GB" dirty="0"/>
              <a:t>MH asked practices to confirm practice mainly serves adults, </a:t>
            </a:r>
            <a:r>
              <a:rPr lang="en-GB" dirty="0" err="1"/>
              <a:t>pediatrics</a:t>
            </a:r>
            <a:r>
              <a:rPr lang="en-GB" dirty="0"/>
              <a:t>, or both AND confirm tier attestation</a:t>
            </a:r>
            <a:endParaRPr lang="en-US" dirty="0">
              <a:ea typeface="Calibri"/>
              <a:cs typeface="Calibri" panose="020F0502020204030204"/>
            </a:endParaRPr>
          </a:p>
          <a:p>
            <a:pPr marL="568325" lvl="4" indent="-171450">
              <a:spcAft>
                <a:spcPts val="1000"/>
              </a:spcAft>
              <a:buFont typeface="Calibri"/>
              <a:buChar char="-"/>
            </a:pPr>
            <a:r>
              <a:rPr lang="en-GB" dirty="0"/>
              <a:t>Upon receipt of the tier attestation email, practice representatives were provided with </a:t>
            </a:r>
            <a:r>
              <a:rPr lang="en-US" dirty="0"/>
              <a:t>a PDF version of the submission form to review and asked to compile all requested documentation within a </a:t>
            </a:r>
            <a:r>
              <a:rPr lang="en-GB" dirty="0"/>
              <a:t>6-week period </a:t>
            </a:r>
            <a:endParaRPr lang="en-GB" dirty="0">
              <a:ea typeface="Calibri"/>
              <a:cs typeface="Calibri"/>
            </a:endParaRPr>
          </a:p>
          <a:p>
            <a:pPr marL="568325" lvl="4" indent="-171450">
              <a:spcAft>
                <a:spcPts val="1000"/>
              </a:spcAft>
              <a:buFont typeface="Calibri"/>
              <a:buChar char="-"/>
            </a:pPr>
            <a:endParaRPr lang="en-GB">
              <a:ea typeface="Calibri"/>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5</a:t>
            </a:fld>
            <a:endParaRPr lang="en-US"/>
          </a:p>
        </p:txBody>
      </p:sp>
    </p:spTree>
    <p:extLst>
      <p:ext uri="{BB962C8B-B14F-4D97-AF65-F5344CB8AC3E}">
        <p14:creationId xmlns:p14="http://schemas.microsoft.com/office/powerpoint/2010/main" val="411375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lvl="4">
              <a:spcAft>
                <a:spcPts val="1000"/>
              </a:spcAft>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6</a:t>
            </a:fld>
            <a:endParaRPr lang="en-US"/>
          </a:p>
        </p:txBody>
      </p:sp>
    </p:spTree>
    <p:extLst>
      <p:ext uri="{BB962C8B-B14F-4D97-AF65-F5344CB8AC3E}">
        <p14:creationId xmlns:p14="http://schemas.microsoft.com/office/powerpoint/2010/main" val="30595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lvl="4">
              <a:spcAft>
                <a:spcPts val="1000"/>
              </a:spcAft>
            </a:pPr>
            <a:endParaRPr lang="en-GB">
              <a:ea typeface="Calibri"/>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7</a:t>
            </a:fld>
            <a:endParaRPr lang="en-US"/>
          </a:p>
        </p:txBody>
      </p:sp>
    </p:spTree>
    <p:extLst>
      <p:ext uri="{BB962C8B-B14F-4D97-AF65-F5344CB8AC3E}">
        <p14:creationId xmlns:p14="http://schemas.microsoft.com/office/powerpoint/2010/main" val="227871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lvl="4">
              <a:spcAft>
                <a:spcPts val="1000"/>
              </a:spcAft>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8</a:t>
            </a:fld>
            <a:endParaRPr lang="en-US"/>
          </a:p>
        </p:txBody>
      </p:sp>
    </p:spTree>
    <p:extLst>
      <p:ext uri="{BB962C8B-B14F-4D97-AF65-F5344CB8AC3E}">
        <p14:creationId xmlns:p14="http://schemas.microsoft.com/office/powerpoint/2010/main" val="89708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9</a:t>
            </a:fld>
            <a:endParaRPr lang="en-US"/>
          </a:p>
        </p:txBody>
      </p:sp>
    </p:spTree>
    <p:extLst>
      <p:ext uri="{BB962C8B-B14F-4D97-AF65-F5344CB8AC3E}">
        <p14:creationId xmlns:p14="http://schemas.microsoft.com/office/powerpoint/2010/main" val="17209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foresee it being likely that practices that are changing tiers this cycle meaning starting 1/1/24 will be audited in 2024 including t2/3 practices that were not audited last cycle. </a:t>
            </a:r>
            <a:endParaRPr lang="en-US" dirty="0"/>
          </a:p>
        </p:txBody>
      </p:sp>
      <p:sp>
        <p:nvSpPr>
          <p:cNvPr id="4" name="Slide Number Placeholder 3"/>
          <p:cNvSpPr>
            <a:spLocks noGrp="1"/>
          </p:cNvSpPr>
          <p:nvPr>
            <p:ph type="sldNum" sz="quarter" idx="5"/>
          </p:nvPr>
        </p:nvSpPr>
        <p:spPr/>
        <p:txBody>
          <a:bodyPr/>
          <a:lstStyle/>
          <a:p>
            <a:fld id="{4E0FE7EE-41BE-2646-AD78-BFE02926F1FD}" type="slidenum">
              <a:rPr lang="en-US" smtClean="0"/>
              <a:t>11</a:t>
            </a:fld>
            <a:endParaRPr lang="en-US"/>
          </a:p>
        </p:txBody>
      </p:sp>
    </p:spTree>
    <p:extLst>
      <p:ext uri="{BB962C8B-B14F-4D97-AF65-F5344CB8AC3E}">
        <p14:creationId xmlns:p14="http://schemas.microsoft.com/office/powerpoint/2010/main" val="423684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12</a:t>
            </a:fld>
            <a:endParaRPr lang="en-US"/>
          </a:p>
        </p:txBody>
      </p:sp>
    </p:spTree>
    <p:extLst>
      <p:ext uri="{BB962C8B-B14F-4D97-AF65-F5344CB8AC3E}">
        <p14:creationId xmlns:p14="http://schemas.microsoft.com/office/powerpoint/2010/main" val="95697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119AFD-192A-4A19-9CC0-4065A75F0B25}"/>
              </a:ext>
            </a:extLst>
          </p:cNvPr>
          <p:cNvSpPr/>
          <p:nvPr userDrawn="1"/>
        </p:nvSpPr>
        <p:spPr>
          <a:xfrm>
            <a:off x="0" y="0"/>
            <a:ext cx="12200432" cy="6419850"/>
          </a:xfrm>
          <a:custGeom>
            <a:avLst/>
            <a:gdLst>
              <a:gd name="connsiteX0" fmla="*/ 0 w 12192000"/>
              <a:gd name="connsiteY0" fmla="*/ 0 h 6456935"/>
              <a:gd name="connsiteX1" fmla="*/ 12192000 w 12192000"/>
              <a:gd name="connsiteY1" fmla="*/ 0 h 6456935"/>
              <a:gd name="connsiteX2" fmla="*/ 12192000 w 12192000"/>
              <a:gd name="connsiteY2" fmla="*/ 645693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72950 w 12192000"/>
              <a:gd name="connsiteY2" fmla="*/ 4666235 h 6456935"/>
              <a:gd name="connsiteX3" fmla="*/ 12192000 w 12192000"/>
              <a:gd name="connsiteY3" fmla="*/ 6456935 h 6456935"/>
              <a:gd name="connsiteX4" fmla="*/ 0 w 12192000"/>
              <a:gd name="connsiteY4" fmla="*/ 6456935 h 6456935"/>
              <a:gd name="connsiteX5" fmla="*/ 0 w 12192000"/>
              <a:gd name="connsiteY5" fmla="*/ 0 h 6456935"/>
              <a:gd name="connsiteX0" fmla="*/ 0 w 12192000"/>
              <a:gd name="connsiteY0" fmla="*/ 0 h 6456935"/>
              <a:gd name="connsiteX1" fmla="*/ 12192000 w 12192000"/>
              <a:gd name="connsiteY1" fmla="*/ 0 h 6456935"/>
              <a:gd name="connsiteX2" fmla="*/ 12172950 w 12192000"/>
              <a:gd name="connsiteY2" fmla="*/ 466623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72950 w 12192000"/>
              <a:gd name="connsiteY2" fmla="*/ 460908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86598 w 12192000"/>
              <a:gd name="connsiteY2" fmla="*/ 4663676 h 6456935"/>
              <a:gd name="connsiteX3" fmla="*/ 0 w 12192000"/>
              <a:gd name="connsiteY3" fmla="*/ 6456935 h 6456935"/>
              <a:gd name="connsiteX4" fmla="*/ 0 w 12192000"/>
              <a:gd name="connsiteY4" fmla="*/ 0 h 6456935"/>
              <a:gd name="connsiteX0" fmla="*/ 0 w 12200432"/>
              <a:gd name="connsiteY0" fmla="*/ 0 h 6456935"/>
              <a:gd name="connsiteX1" fmla="*/ 12192000 w 12200432"/>
              <a:gd name="connsiteY1" fmla="*/ 0 h 6456935"/>
              <a:gd name="connsiteX2" fmla="*/ 12200246 w 12200432"/>
              <a:gd name="connsiteY2" fmla="*/ 4663676 h 6456935"/>
              <a:gd name="connsiteX3" fmla="*/ 0 w 12200432"/>
              <a:gd name="connsiteY3" fmla="*/ 6456935 h 6456935"/>
              <a:gd name="connsiteX4" fmla="*/ 0 w 12200432"/>
              <a:gd name="connsiteY4" fmla="*/ 0 h 64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32" h="6456935">
                <a:moveTo>
                  <a:pt x="0" y="0"/>
                </a:moveTo>
                <a:lnTo>
                  <a:pt x="12192000" y="0"/>
                </a:lnTo>
                <a:cubicBezTo>
                  <a:pt x="12190199" y="1554559"/>
                  <a:pt x="12202047" y="3109117"/>
                  <a:pt x="12200246" y="4663676"/>
                </a:cubicBezTo>
                <a:lnTo>
                  <a:pt x="0" y="6456935"/>
                </a:lnTo>
                <a:lnTo>
                  <a:pt x="0" y="0"/>
                </a:lnTo>
                <a:close/>
              </a:path>
            </a:pathLst>
          </a:custGeom>
          <a:solidFill>
            <a:srgbClr val="4C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automatically generated">
            <a:extLst>
              <a:ext uri="{FF2B5EF4-FFF2-40B4-BE49-F238E27FC236}">
                <a16:creationId xmlns:a16="http://schemas.microsoft.com/office/drawing/2014/main" id="{96948AF9-965F-461C-BFE8-BD11D65605A0}"/>
              </a:ext>
            </a:extLst>
          </p:cNvPr>
          <p:cNvPicPr>
            <a:picLocks noChangeAspect="1"/>
          </p:cNvPicPr>
          <p:nvPr userDrawn="1"/>
        </p:nvPicPr>
        <p:blipFill>
          <a:blip r:embed="rId2"/>
          <a:stretch>
            <a:fillRect/>
          </a:stretch>
        </p:blipFill>
        <p:spPr>
          <a:xfrm>
            <a:off x="6300147" y="-15070"/>
            <a:ext cx="5905501" cy="5748664"/>
          </a:xfrm>
          <a:prstGeom prst="rect">
            <a:avLst/>
          </a:prstGeom>
        </p:spPr>
      </p:pic>
      <p:sp>
        <p:nvSpPr>
          <p:cNvPr id="2" name="Title 1"/>
          <p:cNvSpPr>
            <a:spLocks noGrp="1"/>
          </p:cNvSpPr>
          <p:nvPr userDrawn="1">
            <p:ph type="ctrTitle"/>
          </p:nvPr>
        </p:nvSpPr>
        <p:spPr>
          <a:xfrm>
            <a:off x="576000" y="1510271"/>
            <a:ext cx="7888076" cy="1050505"/>
          </a:xfrm>
        </p:spPr>
        <p:txBody>
          <a:bodyPr anchor="t"/>
          <a:lstStyle>
            <a:lvl1pPr algn="l">
              <a:lnSpc>
                <a:spcPct val="100000"/>
              </a:lnSpc>
              <a:defRPr sz="3600" b="1" cap="none" baseline="0">
                <a:solidFill>
                  <a:schemeClr val="tx2"/>
                </a:solidFill>
                <a:latin typeface="+mj-lt"/>
              </a:defRPr>
            </a:lvl1pPr>
          </a:lstStyle>
          <a:p>
            <a:r>
              <a:rPr lang="en-US"/>
              <a:t>Click to edit Master title style</a:t>
            </a:r>
          </a:p>
        </p:txBody>
      </p:sp>
      <p:sp>
        <p:nvSpPr>
          <p:cNvPr id="3" name="Subtitle 2"/>
          <p:cNvSpPr>
            <a:spLocks noGrp="1"/>
          </p:cNvSpPr>
          <p:nvPr userDrawn="1">
            <p:ph type="subTitle" idx="1"/>
          </p:nvPr>
        </p:nvSpPr>
        <p:spPr>
          <a:xfrm>
            <a:off x="576000" y="2851200"/>
            <a:ext cx="7866856" cy="1050505"/>
          </a:xfrm>
        </p:spPr>
        <p:txBody>
          <a:bodyPr/>
          <a:lstStyle>
            <a:lvl1pPr marL="0" indent="0" algn="l">
              <a:lnSpc>
                <a:spcPct val="100000"/>
              </a:lnSpc>
              <a:spcAft>
                <a:spcPts val="0"/>
              </a:spcAft>
              <a:buNone/>
              <a:defRPr sz="16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10;&#10;Description automatically generated">
            <a:extLst>
              <a:ext uri="{FF2B5EF4-FFF2-40B4-BE49-F238E27FC236}">
                <a16:creationId xmlns:a16="http://schemas.microsoft.com/office/drawing/2014/main" id="{7002633F-9B1D-400B-BB1D-E4D1A06A1994}"/>
              </a:ext>
            </a:extLst>
          </p:cNvPr>
          <p:cNvPicPr>
            <a:picLocks noChangeAspect="1"/>
          </p:cNvPicPr>
          <p:nvPr userDrawn="1"/>
        </p:nvPicPr>
        <p:blipFill>
          <a:blip r:embed="rId3"/>
          <a:stretch>
            <a:fillRect/>
          </a:stretch>
        </p:blipFill>
        <p:spPr>
          <a:xfrm>
            <a:off x="8535600" y="5137200"/>
            <a:ext cx="3086588" cy="133200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020" userDrawn="1">
          <p15:clr>
            <a:srgbClr val="FBAE40"/>
          </p15:clr>
        </p15:guide>
        <p15:guide id="4" orient="horz" pos="168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3" y="1296000"/>
            <a:ext cx="11040532" cy="4712170"/>
          </a:xfrm>
        </p:spPr>
        <p:txBody>
          <a:bodyPr numCol="2" spcCol="288000" rtlCol="0"/>
          <a:lstStyle>
            <a:lvl2pPr marL="179388" indent="-179388">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D6E512F-17E5-411B-AD21-A17ACDD08764}"/>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F85525-7DE0-4996-AFEE-D039436544B4}"/>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524BFCBA-28E4-4D3C-B51D-A40FFC528CF5}"/>
              </a:ext>
            </a:extLst>
          </p:cNvPr>
          <p:cNvSpPr>
            <a:spLocks noGrp="1"/>
          </p:cNvSpPr>
          <p:nvPr>
            <p:ph type="body" sz="quarter" idx="14"/>
          </p:nvPr>
        </p:nvSpPr>
        <p:spPr>
          <a:xfrm>
            <a:off x="575733" y="360000"/>
            <a:ext cx="11040532"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952EDAB6-B83B-4DDA-A401-8FD8A46B3640}"/>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E5CD72F7-88B8-4CA5-8972-24E57EB729BF}"/>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305853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and 2 Colum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3" y="1296000"/>
            <a:ext cx="3424099" cy="4807244"/>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4680000" y="1296000"/>
            <a:ext cx="5364000" cy="4807244"/>
          </a:xfrm>
        </p:spPr>
        <p:txBody>
          <a:bodyPr numCol="2" spcCol="2880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956BF1-9F70-412D-B419-936E62DCE999}"/>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9C557019-A313-4DC1-B9A7-C965F5E29F52}"/>
              </a:ext>
            </a:extLst>
          </p:cNvPr>
          <p:cNvSpPr>
            <a:spLocks noGrp="1"/>
          </p:cNvSpPr>
          <p:nvPr>
            <p:ph type="body" sz="quarter" idx="15"/>
          </p:nvPr>
        </p:nvSpPr>
        <p:spPr>
          <a:xfrm>
            <a:off x="575733" y="360000"/>
            <a:ext cx="11040532"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3" name="Straight Connector 12">
            <a:extLst>
              <a:ext uri="{FF2B5EF4-FFF2-40B4-BE49-F238E27FC236}">
                <a16:creationId xmlns:a16="http://schemas.microsoft.com/office/drawing/2014/main" id="{4F12863E-2C13-47BD-9419-6A823DBE78D7}"/>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7934A3B0-7D58-4ABC-B27C-8C0626CFA8EA}"/>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1" name="Picture 10" descr="A close up of a sign&#10;&#10;Description automatically generated">
            <a:extLst>
              <a:ext uri="{FF2B5EF4-FFF2-40B4-BE49-F238E27FC236}">
                <a16:creationId xmlns:a16="http://schemas.microsoft.com/office/drawing/2014/main" id="{935A97E3-9D99-4F4F-A222-8878E5F2A404}"/>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408041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2 tables">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4" y="1296000"/>
            <a:ext cx="3322498" cy="1929426"/>
          </a:xfrm>
        </p:spPr>
        <p:txBody>
          <a:bodyPr/>
          <a:lstStyle>
            <a:lvl1pPr>
              <a:lnSpc>
                <a:spcPct val="100000"/>
              </a:lnSpc>
              <a:spcAft>
                <a:spcPts val="0"/>
              </a:spcAft>
              <a:defRPr sz="1400" b="1"/>
            </a:lvl1pPr>
            <a:lvl2pPr marL="0" indent="0">
              <a:lnSpc>
                <a:spcPct val="100000"/>
              </a:lnSpc>
              <a:spcAft>
                <a:spcPts val="1000"/>
              </a:spcAft>
              <a:buNone/>
              <a:defRPr sz="1400" b="0"/>
            </a:lvl2pPr>
            <a:lvl3pPr marL="180000" indent="-216000">
              <a:lnSpc>
                <a:spcPct val="100000"/>
              </a:lnSpc>
              <a:spcAft>
                <a:spcPts val="1000"/>
              </a:spcAft>
              <a:buFont typeface="Arial" panose="020B0604020202020204" pitchFamily="34" charset="0"/>
              <a:buChar char="•"/>
              <a:defRPr sz="1400" b="0"/>
            </a:lvl3pPr>
            <a:lvl4pPr>
              <a:lnSpc>
                <a:spcPct val="100000"/>
              </a:lnSpc>
              <a:spcAft>
                <a:spcPts val="1000"/>
              </a:spcAft>
              <a:defRPr sz="1400" b="0"/>
            </a:lvl4pPr>
            <a:lvl5pPr>
              <a:lnSpc>
                <a:spcPct val="100000"/>
              </a:lnSpc>
              <a:spcAft>
                <a:spcPts val="1000"/>
              </a:spcAf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409ADD2-C364-4BB6-B86F-CF9037B6D11C}"/>
              </a:ext>
            </a:extLst>
          </p:cNvPr>
          <p:cNvSpPr>
            <a:spLocks noGrp="1"/>
          </p:cNvSpPr>
          <p:nvPr>
            <p:ph idx="15"/>
          </p:nvPr>
        </p:nvSpPr>
        <p:spPr>
          <a:xfrm>
            <a:off x="575732" y="3865184"/>
            <a:ext cx="3322498" cy="1929426"/>
          </a:xfrm>
        </p:spPr>
        <p:txBody>
          <a:bodyPr/>
          <a:lstStyle>
            <a:lvl1pPr>
              <a:spcAft>
                <a:spcPts val="0"/>
              </a:spcAft>
              <a:defRPr sz="1400" b="1"/>
            </a:lvl1pPr>
            <a:lvl2pPr marL="0" indent="0">
              <a:spcAft>
                <a:spcPts val="1000"/>
              </a:spcAft>
              <a:buNone/>
              <a:defRPr sz="1400" b="0"/>
            </a:lvl2pPr>
            <a:lvl3pPr marL="180000" indent="-216000">
              <a:spcAft>
                <a:spcPts val="1000"/>
              </a:spcAft>
              <a:buFont typeface="Arial" panose="020B0604020202020204" pitchFamily="34" charset="0"/>
              <a:buChar char="•"/>
              <a:defRPr sz="1400" b="0"/>
            </a:lvl3pPr>
            <a:lvl4pPr>
              <a:spcAft>
                <a:spcPts val="1000"/>
              </a:spcAft>
              <a:defRPr sz="1400" b="0"/>
            </a:lvl4pPr>
            <a:lvl5pPr>
              <a:spcAft>
                <a:spcPts val="1000"/>
              </a:spcAf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A43A654E-F926-43AE-9D42-DF221FE71712}"/>
              </a:ext>
            </a:extLst>
          </p:cNvPr>
          <p:cNvSpPr>
            <a:spLocks noGrp="1"/>
          </p:cNvSpPr>
          <p:nvPr>
            <p:ph type="tbl" sz="quarter" idx="16"/>
          </p:nvPr>
        </p:nvSpPr>
        <p:spPr>
          <a:xfrm>
            <a:off x="4601980" y="1332000"/>
            <a:ext cx="6300000" cy="2058987"/>
          </a:xfrm>
        </p:spPr>
        <p:txBody>
          <a:bodyPr/>
          <a:lstStyle/>
          <a:p>
            <a:r>
              <a:rPr lang="en-US"/>
              <a:t>Click icon to add table</a:t>
            </a:r>
            <a:endParaRPr lang="en-GB"/>
          </a:p>
        </p:txBody>
      </p:sp>
      <p:sp>
        <p:nvSpPr>
          <p:cNvPr id="14" name="Table Placeholder 4">
            <a:extLst>
              <a:ext uri="{FF2B5EF4-FFF2-40B4-BE49-F238E27FC236}">
                <a16:creationId xmlns:a16="http://schemas.microsoft.com/office/drawing/2014/main" id="{9C702231-BA00-4144-98D6-18E6F2982666}"/>
              </a:ext>
            </a:extLst>
          </p:cNvPr>
          <p:cNvSpPr>
            <a:spLocks noGrp="1"/>
          </p:cNvSpPr>
          <p:nvPr>
            <p:ph type="tbl" sz="quarter" idx="17"/>
          </p:nvPr>
        </p:nvSpPr>
        <p:spPr>
          <a:xfrm>
            <a:off x="4601127" y="3899015"/>
            <a:ext cx="6300000" cy="2058987"/>
          </a:xfrm>
        </p:spPr>
        <p:txBody>
          <a:bodyPr/>
          <a:lstStyle/>
          <a:p>
            <a:r>
              <a:rPr lang="en-US"/>
              <a:t>Click icon to add table</a:t>
            </a:r>
            <a:endParaRPr lang="en-GB"/>
          </a:p>
        </p:txBody>
      </p:sp>
      <p:cxnSp>
        <p:nvCxnSpPr>
          <p:cNvPr id="18" name="Straight Connector 17">
            <a:extLst>
              <a:ext uri="{FF2B5EF4-FFF2-40B4-BE49-F238E27FC236}">
                <a16:creationId xmlns:a16="http://schemas.microsoft.com/office/drawing/2014/main" id="{2A62BA4C-C550-422D-8A5D-CD2271C005A1}"/>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49DD811F-A5E5-4DAB-81CA-81301F24AEC3}"/>
              </a:ext>
            </a:extLst>
          </p:cNvPr>
          <p:cNvSpPr>
            <a:spLocks noGrp="1"/>
          </p:cNvSpPr>
          <p:nvPr>
            <p:ph type="body" sz="quarter" idx="18"/>
          </p:nvPr>
        </p:nvSpPr>
        <p:spPr>
          <a:xfrm>
            <a:off x="575733" y="360000"/>
            <a:ext cx="11040534"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CAD15443-F8E4-4B21-BEB9-C9C50F898CF5}"/>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C0942999-DC62-47BC-A9F3-9CBBC00B075E}"/>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FF228E68-4001-4ED7-941A-FEE0625308BD}"/>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403316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Graph">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3" y="1296000"/>
            <a:ext cx="10032776" cy="2158432"/>
          </a:xfrm>
        </p:spPr>
        <p:txBody>
          <a:bodyPr numCol="2" spcCol="360000"/>
          <a:lstStyle>
            <a:lvl1pPr>
              <a:lnSpc>
                <a:spcPct val="100000"/>
              </a:lnSpc>
              <a:spcAft>
                <a:spcPts val="1000"/>
              </a:spcAft>
              <a:defRPr sz="1400" b="0"/>
            </a:lvl1pPr>
            <a:lvl2pPr>
              <a:lnSpc>
                <a:spcPct val="100000"/>
              </a:lnSpc>
              <a:spcAft>
                <a:spcPts val="1000"/>
              </a:spcAft>
              <a:defRPr sz="1400" b="0"/>
            </a:lvl2pPr>
            <a:lvl3pPr>
              <a:lnSpc>
                <a:spcPct val="100000"/>
              </a:lnSpc>
              <a:spcAft>
                <a:spcPts val="1000"/>
              </a:spcAft>
              <a:defRPr sz="1400" b="0"/>
            </a:lvl3pPr>
            <a:lvl4pPr>
              <a:lnSpc>
                <a:spcPct val="100000"/>
              </a:lnSpc>
              <a:spcAft>
                <a:spcPts val="1000"/>
              </a:spcAft>
              <a:defRPr sz="1400" b="0"/>
            </a:lvl4pPr>
            <a:lvl5pPr>
              <a:lnSpc>
                <a:spcPct val="100000"/>
              </a:lnSpc>
              <a:spcAft>
                <a:spcPts val="1000"/>
              </a:spcAf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8A9DD25-B80A-40A1-8EB9-F961D1FD199E}"/>
              </a:ext>
            </a:extLst>
          </p:cNvPr>
          <p:cNvSpPr>
            <a:spLocks noGrp="1"/>
          </p:cNvSpPr>
          <p:nvPr>
            <p:ph type="body" sz="quarter" idx="16"/>
          </p:nvPr>
        </p:nvSpPr>
        <p:spPr>
          <a:xfrm>
            <a:off x="886172" y="3634013"/>
            <a:ext cx="2808000" cy="2232000"/>
          </a:xfrm>
          <a:custGeom>
            <a:avLst/>
            <a:gdLst>
              <a:gd name="connsiteX0" fmla="*/ 0 w 1586204"/>
              <a:gd name="connsiteY0" fmla="*/ 794968 h 1589936"/>
              <a:gd name="connsiteX1" fmla="*/ 793102 w 1586204"/>
              <a:gd name="connsiteY1" fmla="*/ 0 h 1589936"/>
              <a:gd name="connsiteX2" fmla="*/ 1586204 w 1586204"/>
              <a:gd name="connsiteY2" fmla="*/ 794968 h 1589936"/>
              <a:gd name="connsiteX3" fmla="*/ 793102 w 1586204"/>
              <a:gd name="connsiteY3" fmla="*/ 1589936 h 1589936"/>
              <a:gd name="connsiteX4" fmla="*/ 0 w 1586204"/>
              <a:gd name="connsiteY4" fmla="*/ 794968 h 1589936"/>
              <a:gd name="connsiteX0" fmla="*/ 0 w 1683259"/>
              <a:gd name="connsiteY0" fmla="*/ 794968 h 1590215"/>
              <a:gd name="connsiteX1" fmla="*/ 793102 w 1683259"/>
              <a:gd name="connsiteY1" fmla="*/ 0 h 1590215"/>
              <a:gd name="connsiteX2" fmla="*/ 1586204 w 1683259"/>
              <a:gd name="connsiteY2" fmla="*/ 794968 h 1590215"/>
              <a:gd name="connsiteX3" fmla="*/ 1582472 w 1683259"/>
              <a:gd name="connsiteY3" fmla="*/ 884542 h 1590215"/>
              <a:gd name="connsiteX4" fmla="*/ 793102 w 1683259"/>
              <a:gd name="connsiteY4" fmla="*/ 1589936 h 1590215"/>
              <a:gd name="connsiteX5" fmla="*/ 0 w 1683259"/>
              <a:gd name="connsiteY5" fmla="*/ 794968 h 1590215"/>
              <a:gd name="connsiteX0" fmla="*/ 0 w 1918375"/>
              <a:gd name="connsiteY0" fmla="*/ 794968 h 1590210"/>
              <a:gd name="connsiteX1" fmla="*/ 793102 w 1918375"/>
              <a:gd name="connsiteY1" fmla="*/ 0 h 1590210"/>
              <a:gd name="connsiteX2" fmla="*/ 1586204 w 1918375"/>
              <a:gd name="connsiteY2" fmla="*/ 794968 h 1590210"/>
              <a:gd name="connsiteX3" fmla="*/ 1918374 w 1918375"/>
              <a:gd name="connsiteY3" fmla="*/ 832290 h 1590210"/>
              <a:gd name="connsiteX4" fmla="*/ 1582472 w 1918375"/>
              <a:gd name="connsiteY4" fmla="*/ 884542 h 1590210"/>
              <a:gd name="connsiteX5" fmla="*/ 793102 w 1918375"/>
              <a:gd name="connsiteY5" fmla="*/ 1589936 h 1590210"/>
              <a:gd name="connsiteX6" fmla="*/ 0 w 1918375"/>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66651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66651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55454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48233"/>
              <a:gd name="connsiteY0" fmla="*/ 794968 h 1590210"/>
              <a:gd name="connsiteX1" fmla="*/ 793102 w 1948233"/>
              <a:gd name="connsiteY1" fmla="*/ 0 h 1590210"/>
              <a:gd name="connsiteX2" fmla="*/ 1586204 w 1948233"/>
              <a:gd name="connsiteY2" fmla="*/ 794968 h 1590210"/>
              <a:gd name="connsiteX3" fmla="*/ 1948232 w 1948233"/>
              <a:gd name="connsiteY3" fmla="*/ 947989 h 1590210"/>
              <a:gd name="connsiteX4" fmla="*/ 1582472 w 1948233"/>
              <a:gd name="connsiteY4" fmla="*/ 884542 h 1590210"/>
              <a:gd name="connsiteX5" fmla="*/ 793102 w 1948233"/>
              <a:gd name="connsiteY5" fmla="*/ 1589936 h 1590210"/>
              <a:gd name="connsiteX6" fmla="*/ 0 w 1948233"/>
              <a:gd name="connsiteY6" fmla="*/ 794968 h 1590210"/>
              <a:gd name="connsiteX0" fmla="*/ 0 w 1948233"/>
              <a:gd name="connsiteY0" fmla="*/ 794968 h 1590364"/>
              <a:gd name="connsiteX1" fmla="*/ 793102 w 1948233"/>
              <a:gd name="connsiteY1" fmla="*/ 0 h 1590364"/>
              <a:gd name="connsiteX2" fmla="*/ 1586204 w 1948233"/>
              <a:gd name="connsiteY2" fmla="*/ 794968 h 1590364"/>
              <a:gd name="connsiteX3" fmla="*/ 1948232 w 1948233"/>
              <a:gd name="connsiteY3" fmla="*/ 947989 h 1590364"/>
              <a:gd name="connsiteX4" fmla="*/ 1582472 w 1948233"/>
              <a:gd name="connsiteY4" fmla="*/ 884542 h 1590364"/>
              <a:gd name="connsiteX5" fmla="*/ 793102 w 1948233"/>
              <a:gd name="connsiteY5" fmla="*/ 1589936 h 1590364"/>
              <a:gd name="connsiteX6" fmla="*/ 0 w 1948233"/>
              <a:gd name="connsiteY6" fmla="*/ 794968 h 1590364"/>
              <a:gd name="connsiteX0" fmla="*/ 0 w 1948233"/>
              <a:gd name="connsiteY0" fmla="*/ 794968 h 1589964"/>
              <a:gd name="connsiteX1" fmla="*/ 793102 w 1948233"/>
              <a:gd name="connsiteY1" fmla="*/ 0 h 1589964"/>
              <a:gd name="connsiteX2" fmla="*/ 1586204 w 1948233"/>
              <a:gd name="connsiteY2" fmla="*/ 794968 h 1589964"/>
              <a:gd name="connsiteX3" fmla="*/ 1948232 w 1948233"/>
              <a:gd name="connsiteY3" fmla="*/ 947989 h 1589964"/>
              <a:gd name="connsiteX4" fmla="*/ 1582472 w 1948233"/>
              <a:gd name="connsiteY4" fmla="*/ 884542 h 1589964"/>
              <a:gd name="connsiteX5" fmla="*/ 793102 w 1948233"/>
              <a:gd name="connsiteY5" fmla="*/ 1589936 h 1589964"/>
              <a:gd name="connsiteX6" fmla="*/ 0 w 1948233"/>
              <a:gd name="connsiteY6" fmla="*/ 794968 h 1589964"/>
              <a:gd name="connsiteX0" fmla="*/ 0 w 1948233"/>
              <a:gd name="connsiteY0" fmla="*/ 794968 h 1589966"/>
              <a:gd name="connsiteX1" fmla="*/ 793102 w 1948233"/>
              <a:gd name="connsiteY1" fmla="*/ 0 h 1589966"/>
              <a:gd name="connsiteX2" fmla="*/ 1586204 w 1948233"/>
              <a:gd name="connsiteY2" fmla="*/ 794968 h 1589966"/>
              <a:gd name="connsiteX3" fmla="*/ 1948232 w 1948233"/>
              <a:gd name="connsiteY3" fmla="*/ 947989 h 1589966"/>
              <a:gd name="connsiteX4" fmla="*/ 1582472 w 1948233"/>
              <a:gd name="connsiteY4" fmla="*/ 884542 h 1589966"/>
              <a:gd name="connsiteX5" fmla="*/ 793102 w 1948233"/>
              <a:gd name="connsiteY5" fmla="*/ 1589936 h 1589966"/>
              <a:gd name="connsiteX6" fmla="*/ 0 w 1948233"/>
              <a:gd name="connsiteY6" fmla="*/ 794968 h 1589966"/>
              <a:gd name="connsiteX0" fmla="*/ 0 w 1948233"/>
              <a:gd name="connsiteY0" fmla="*/ 794968 h 1589966"/>
              <a:gd name="connsiteX1" fmla="*/ 793102 w 1948233"/>
              <a:gd name="connsiteY1" fmla="*/ 0 h 1589966"/>
              <a:gd name="connsiteX2" fmla="*/ 1586204 w 1948233"/>
              <a:gd name="connsiteY2" fmla="*/ 794968 h 1589966"/>
              <a:gd name="connsiteX3" fmla="*/ 1948232 w 1948233"/>
              <a:gd name="connsiteY3" fmla="*/ 947989 h 1589966"/>
              <a:gd name="connsiteX4" fmla="*/ 1582472 w 1948233"/>
              <a:gd name="connsiteY4" fmla="*/ 884542 h 1589966"/>
              <a:gd name="connsiteX5" fmla="*/ 793102 w 1948233"/>
              <a:gd name="connsiteY5" fmla="*/ 1589936 h 1589966"/>
              <a:gd name="connsiteX6" fmla="*/ 0 w 1948233"/>
              <a:gd name="connsiteY6" fmla="*/ 794968 h 1589966"/>
              <a:gd name="connsiteX0" fmla="*/ 0 w 1948234"/>
              <a:gd name="connsiteY0" fmla="*/ 794968 h 1589966"/>
              <a:gd name="connsiteX1" fmla="*/ 793102 w 1948234"/>
              <a:gd name="connsiteY1" fmla="*/ 0 h 1589966"/>
              <a:gd name="connsiteX2" fmla="*/ 1586204 w 1948234"/>
              <a:gd name="connsiteY2" fmla="*/ 794968 h 1589966"/>
              <a:gd name="connsiteX3" fmla="*/ 1948232 w 1948234"/>
              <a:gd name="connsiteY3" fmla="*/ 947989 h 1589966"/>
              <a:gd name="connsiteX4" fmla="*/ 1582472 w 1948234"/>
              <a:gd name="connsiteY4" fmla="*/ 884542 h 1589966"/>
              <a:gd name="connsiteX5" fmla="*/ 793102 w 1948234"/>
              <a:gd name="connsiteY5" fmla="*/ 1589936 h 1589966"/>
              <a:gd name="connsiteX6" fmla="*/ 0 w 1948234"/>
              <a:gd name="connsiteY6" fmla="*/ 794968 h 1589966"/>
              <a:gd name="connsiteX0" fmla="*/ 0 w 1948234"/>
              <a:gd name="connsiteY0" fmla="*/ 794968 h 1589966"/>
              <a:gd name="connsiteX1" fmla="*/ 793102 w 1948234"/>
              <a:gd name="connsiteY1" fmla="*/ 0 h 1589966"/>
              <a:gd name="connsiteX2" fmla="*/ 1586204 w 1948234"/>
              <a:gd name="connsiteY2" fmla="*/ 794968 h 1589966"/>
              <a:gd name="connsiteX3" fmla="*/ 1948232 w 1948234"/>
              <a:gd name="connsiteY3" fmla="*/ 947989 h 1589966"/>
              <a:gd name="connsiteX4" fmla="*/ 1582472 w 1948234"/>
              <a:gd name="connsiteY4" fmla="*/ 884542 h 1589966"/>
              <a:gd name="connsiteX5" fmla="*/ 793102 w 1948234"/>
              <a:gd name="connsiteY5" fmla="*/ 1589936 h 1589966"/>
              <a:gd name="connsiteX6" fmla="*/ 0 w 1948234"/>
              <a:gd name="connsiteY6"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948232 w 1956577"/>
              <a:gd name="connsiteY3" fmla="*/ 947989 h 1589966"/>
              <a:gd name="connsiteX4" fmla="*/ 1731760 w 1956577"/>
              <a:gd name="connsiteY4" fmla="*/ 1093547 h 1589966"/>
              <a:gd name="connsiteX5" fmla="*/ 1582472 w 1956577"/>
              <a:gd name="connsiteY5" fmla="*/ 884542 h 1589966"/>
              <a:gd name="connsiteX6" fmla="*/ 793102 w 1956577"/>
              <a:gd name="connsiteY6" fmla="*/ 1589936 h 1589966"/>
              <a:gd name="connsiteX7" fmla="*/ 0 w 1956577"/>
              <a:gd name="connsiteY7"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35492 w 1956577"/>
              <a:gd name="connsiteY3" fmla="*/ 615820 h 1589966"/>
              <a:gd name="connsiteX4" fmla="*/ 1948232 w 1956577"/>
              <a:gd name="connsiteY4" fmla="*/ 947989 h 1589966"/>
              <a:gd name="connsiteX5" fmla="*/ 1731760 w 1956577"/>
              <a:gd name="connsiteY5" fmla="*/ 1093547 h 1589966"/>
              <a:gd name="connsiteX6" fmla="*/ 1582472 w 1956577"/>
              <a:gd name="connsiteY6" fmla="*/ 884542 h 1589966"/>
              <a:gd name="connsiteX7" fmla="*/ 793102 w 1956577"/>
              <a:gd name="connsiteY7" fmla="*/ 1589936 h 1589966"/>
              <a:gd name="connsiteX8" fmla="*/ 0 w 1956577"/>
              <a:gd name="connsiteY8"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675776 w 1956577"/>
              <a:gd name="connsiteY3" fmla="*/ 671804 h 1589966"/>
              <a:gd name="connsiteX4" fmla="*/ 1735492 w 1956577"/>
              <a:gd name="connsiteY4" fmla="*/ 615820 h 1589966"/>
              <a:gd name="connsiteX5" fmla="*/ 1948232 w 1956577"/>
              <a:gd name="connsiteY5" fmla="*/ 947989 h 1589966"/>
              <a:gd name="connsiteX6" fmla="*/ 1731760 w 1956577"/>
              <a:gd name="connsiteY6" fmla="*/ 1093547 h 1589966"/>
              <a:gd name="connsiteX7" fmla="*/ 1582472 w 1956577"/>
              <a:gd name="connsiteY7" fmla="*/ 884542 h 1589966"/>
              <a:gd name="connsiteX8" fmla="*/ 793102 w 1956577"/>
              <a:gd name="connsiteY8" fmla="*/ 1589936 h 1589966"/>
              <a:gd name="connsiteX9" fmla="*/ 0 w 1956577"/>
              <a:gd name="connsiteY9"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97 h 1589995"/>
              <a:gd name="connsiteX1" fmla="*/ 793102 w 1956577"/>
              <a:gd name="connsiteY1" fmla="*/ 29 h 1589995"/>
              <a:gd name="connsiteX2" fmla="*/ 1586204 w 1956577"/>
              <a:gd name="connsiteY2" fmla="*/ 772604 h 1589995"/>
              <a:gd name="connsiteX3" fmla="*/ 1769082 w 1956577"/>
              <a:gd name="connsiteY3" fmla="*/ 768871 h 1589995"/>
              <a:gd name="connsiteX4" fmla="*/ 1675776 w 1956577"/>
              <a:gd name="connsiteY4" fmla="*/ 671833 h 1589995"/>
              <a:gd name="connsiteX5" fmla="*/ 1735492 w 1956577"/>
              <a:gd name="connsiteY5" fmla="*/ 615849 h 1589995"/>
              <a:gd name="connsiteX6" fmla="*/ 1948232 w 1956577"/>
              <a:gd name="connsiteY6" fmla="*/ 948018 h 1589995"/>
              <a:gd name="connsiteX7" fmla="*/ 1731760 w 1956577"/>
              <a:gd name="connsiteY7" fmla="*/ 1093576 h 1589995"/>
              <a:gd name="connsiteX8" fmla="*/ 1582472 w 1956577"/>
              <a:gd name="connsiteY8" fmla="*/ 884571 h 1589995"/>
              <a:gd name="connsiteX9" fmla="*/ 793102 w 1956577"/>
              <a:gd name="connsiteY9" fmla="*/ 1589965 h 1589995"/>
              <a:gd name="connsiteX10" fmla="*/ 0 w 1956577"/>
              <a:gd name="connsiteY10" fmla="*/ 794997 h 1589995"/>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1708 w 1956577"/>
              <a:gd name="connsiteY3" fmla="*/ 766497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4978 h 1589976"/>
              <a:gd name="connsiteX1" fmla="*/ 793102 w 1956577"/>
              <a:gd name="connsiteY1" fmla="*/ 10 h 1589976"/>
              <a:gd name="connsiteX2" fmla="*/ 1596037 w 1956577"/>
              <a:gd name="connsiteY2" fmla="*/ 782417 h 1589976"/>
              <a:gd name="connsiteX3" fmla="*/ 1761708 w 1956577"/>
              <a:gd name="connsiteY3" fmla="*/ 76639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9097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9097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35933"/>
              <a:gd name="connsiteY0" fmla="*/ 794978 h 1589976"/>
              <a:gd name="connsiteX1" fmla="*/ 793102 w 1935933"/>
              <a:gd name="connsiteY1" fmla="*/ 10 h 1589976"/>
              <a:gd name="connsiteX2" fmla="*/ 1596037 w 1935933"/>
              <a:gd name="connsiteY2" fmla="*/ 782417 h 1589976"/>
              <a:gd name="connsiteX3" fmla="*/ 1759250 w 1935933"/>
              <a:gd name="connsiteY3" fmla="*/ 781141 h 1589976"/>
              <a:gd name="connsiteX4" fmla="*/ 1666175 w 1935933"/>
              <a:gd name="connsiteY4" fmla="*/ 674426 h 1589976"/>
              <a:gd name="connsiteX5" fmla="*/ 1735492 w 1935933"/>
              <a:gd name="connsiteY5" fmla="*/ 615830 h 1589976"/>
              <a:gd name="connsiteX6" fmla="*/ 1926801 w 1935933"/>
              <a:gd name="connsiteY6" fmla="*/ 831317 h 1589976"/>
              <a:gd name="connsiteX7" fmla="*/ 1731760 w 1935933"/>
              <a:gd name="connsiteY7" fmla="*/ 1093557 h 1589976"/>
              <a:gd name="connsiteX8" fmla="*/ 1582472 w 1935933"/>
              <a:gd name="connsiteY8" fmla="*/ 884552 h 1589976"/>
              <a:gd name="connsiteX9" fmla="*/ 793102 w 1935933"/>
              <a:gd name="connsiteY9" fmla="*/ 1589946 h 1589976"/>
              <a:gd name="connsiteX10" fmla="*/ 0 w 1935933"/>
              <a:gd name="connsiteY10" fmla="*/ 794978 h 1589976"/>
              <a:gd name="connsiteX0" fmla="*/ 0 w 1929209"/>
              <a:gd name="connsiteY0" fmla="*/ 794978 h 1589976"/>
              <a:gd name="connsiteX1" fmla="*/ 793102 w 1929209"/>
              <a:gd name="connsiteY1" fmla="*/ 10 h 1589976"/>
              <a:gd name="connsiteX2" fmla="*/ 1596037 w 1929209"/>
              <a:gd name="connsiteY2" fmla="*/ 782417 h 1589976"/>
              <a:gd name="connsiteX3" fmla="*/ 1759250 w 1929209"/>
              <a:gd name="connsiteY3" fmla="*/ 781141 h 1589976"/>
              <a:gd name="connsiteX4" fmla="*/ 1666175 w 1929209"/>
              <a:gd name="connsiteY4" fmla="*/ 674426 h 1589976"/>
              <a:gd name="connsiteX5" fmla="*/ 1735492 w 1929209"/>
              <a:gd name="connsiteY5" fmla="*/ 615830 h 1589976"/>
              <a:gd name="connsiteX6" fmla="*/ 1926801 w 1929209"/>
              <a:gd name="connsiteY6" fmla="*/ 831317 h 1589976"/>
              <a:gd name="connsiteX7" fmla="*/ 1731760 w 1929209"/>
              <a:gd name="connsiteY7" fmla="*/ 1093557 h 1589976"/>
              <a:gd name="connsiteX8" fmla="*/ 1582472 w 1929209"/>
              <a:gd name="connsiteY8" fmla="*/ 884552 h 1589976"/>
              <a:gd name="connsiteX9" fmla="*/ 793102 w 1929209"/>
              <a:gd name="connsiteY9" fmla="*/ 1589946 h 1589976"/>
              <a:gd name="connsiteX10" fmla="*/ 0 w 1929209"/>
              <a:gd name="connsiteY10" fmla="*/ 794978 h 1589976"/>
              <a:gd name="connsiteX0" fmla="*/ 0 w 1926801"/>
              <a:gd name="connsiteY0" fmla="*/ 794978 h 1589976"/>
              <a:gd name="connsiteX1" fmla="*/ 793102 w 1926801"/>
              <a:gd name="connsiteY1" fmla="*/ 10 h 1589976"/>
              <a:gd name="connsiteX2" fmla="*/ 1596037 w 1926801"/>
              <a:gd name="connsiteY2" fmla="*/ 782417 h 1589976"/>
              <a:gd name="connsiteX3" fmla="*/ 1759250 w 1926801"/>
              <a:gd name="connsiteY3" fmla="*/ 781141 h 1589976"/>
              <a:gd name="connsiteX4" fmla="*/ 1666175 w 1926801"/>
              <a:gd name="connsiteY4" fmla="*/ 674426 h 1589976"/>
              <a:gd name="connsiteX5" fmla="*/ 1735492 w 1926801"/>
              <a:gd name="connsiteY5" fmla="*/ 615830 h 1589976"/>
              <a:gd name="connsiteX6" fmla="*/ 1926801 w 1926801"/>
              <a:gd name="connsiteY6" fmla="*/ 831317 h 1589976"/>
              <a:gd name="connsiteX7" fmla="*/ 1731760 w 1926801"/>
              <a:gd name="connsiteY7" fmla="*/ 1093557 h 1589976"/>
              <a:gd name="connsiteX8" fmla="*/ 1582472 w 1926801"/>
              <a:gd name="connsiteY8" fmla="*/ 884552 h 1589976"/>
              <a:gd name="connsiteX9" fmla="*/ 793102 w 1926801"/>
              <a:gd name="connsiteY9" fmla="*/ 1589946 h 1589976"/>
              <a:gd name="connsiteX10" fmla="*/ 0 w 1926801"/>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90265"/>
              <a:gd name="connsiteX1" fmla="*/ 793102 w 1938707"/>
              <a:gd name="connsiteY1" fmla="*/ 10 h 1590265"/>
              <a:gd name="connsiteX2" fmla="*/ 1596037 w 1938707"/>
              <a:gd name="connsiteY2" fmla="*/ 782417 h 1590265"/>
              <a:gd name="connsiteX3" fmla="*/ 1759250 w 1938707"/>
              <a:gd name="connsiteY3" fmla="*/ 781141 h 1590265"/>
              <a:gd name="connsiteX4" fmla="*/ 1666175 w 1938707"/>
              <a:gd name="connsiteY4" fmla="*/ 674426 h 1590265"/>
              <a:gd name="connsiteX5" fmla="*/ 1735492 w 1938707"/>
              <a:gd name="connsiteY5" fmla="*/ 615830 h 1590265"/>
              <a:gd name="connsiteX6" fmla="*/ 1938707 w 1938707"/>
              <a:gd name="connsiteY6" fmla="*/ 828936 h 1590265"/>
              <a:gd name="connsiteX7" fmla="*/ 1726998 w 1938707"/>
              <a:gd name="connsiteY7" fmla="*/ 1029263 h 1590265"/>
              <a:gd name="connsiteX8" fmla="*/ 1669070 w 1938707"/>
              <a:gd name="connsiteY8" fmla="*/ 970636 h 1590265"/>
              <a:gd name="connsiteX9" fmla="*/ 1764320 w 1938707"/>
              <a:gd name="connsiteY9" fmla="*/ 870624 h 1590265"/>
              <a:gd name="connsiteX10" fmla="*/ 1596760 w 1938707"/>
              <a:gd name="connsiteY10" fmla="*/ 870265 h 1590265"/>
              <a:gd name="connsiteX11" fmla="*/ 793102 w 1938707"/>
              <a:gd name="connsiteY11" fmla="*/ 1589946 h 1590265"/>
              <a:gd name="connsiteX12" fmla="*/ 0 w 1938707"/>
              <a:gd name="connsiteY12" fmla="*/ 794978 h 1590265"/>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36523 w 1938707"/>
              <a:gd name="connsiteY7" fmla="*/ 1034026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28348 w 1938707"/>
              <a:gd name="connsiteY5" fmla="*/ 613449 h 1590287"/>
              <a:gd name="connsiteX6" fmla="*/ 1938707 w 1938707"/>
              <a:gd name="connsiteY6" fmla="*/ 828936 h 1590287"/>
              <a:gd name="connsiteX7" fmla="*/ 1736523 w 1938707"/>
              <a:gd name="connsiteY7" fmla="*/ 1034026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3640 w 1938707"/>
              <a:gd name="connsiteY4" fmla="*/ 677043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3640 w 1938707"/>
              <a:gd name="connsiteY4" fmla="*/ 677043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3640 w 1938707"/>
              <a:gd name="connsiteY4" fmla="*/ 677043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3640 w 1938707"/>
              <a:gd name="connsiteY4" fmla="*/ 677043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8707" h="1589971">
                <a:moveTo>
                  <a:pt x="0" y="794978"/>
                </a:moveTo>
                <a:cubicBezTo>
                  <a:pt x="0" y="355929"/>
                  <a:pt x="370577" y="2103"/>
                  <a:pt x="793102" y="10"/>
                </a:cubicBezTo>
                <a:cubicBezTo>
                  <a:pt x="1215627" y="-2083"/>
                  <a:pt x="1597592" y="348233"/>
                  <a:pt x="1596037" y="782417"/>
                </a:cubicBezTo>
                <a:cubicBezTo>
                  <a:pt x="1706448" y="783661"/>
                  <a:pt x="1692702" y="779547"/>
                  <a:pt x="1759250" y="781141"/>
                </a:cubicBezTo>
                <a:cubicBezTo>
                  <a:pt x="1693063" y="711452"/>
                  <a:pt x="1713921" y="732833"/>
                  <a:pt x="1663640" y="677043"/>
                </a:cubicBezTo>
                <a:cubicBezTo>
                  <a:pt x="1697090" y="642164"/>
                  <a:pt x="1689828" y="647816"/>
                  <a:pt x="1728348" y="613449"/>
                </a:cubicBezTo>
                <a:cubicBezTo>
                  <a:pt x="1783691" y="671260"/>
                  <a:pt x="1839765" y="730946"/>
                  <a:pt x="1938707" y="828936"/>
                </a:cubicBezTo>
                <a:cubicBezTo>
                  <a:pt x="1855227" y="906701"/>
                  <a:pt x="1804627" y="970781"/>
                  <a:pt x="1736523" y="1034026"/>
                </a:cubicBezTo>
                <a:cubicBezTo>
                  <a:pt x="1700712" y="1000890"/>
                  <a:pt x="1703300" y="1005219"/>
                  <a:pt x="1669070" y="970636"/>
                </a:cubicBezTo>
                <a:cubicBezTo>
                  <a:pt x="1715772" y="924911"/>
                  <a:pt x="1723985" y="915928"/>
                  <a:pt x="1764320" y="870624"/>
                </a:cubicBezTo>
                <a:cubicBezTo>
                  <a:pt x="1680830" y="868183"/>
                  <a:pt x="1689572" y="871822"/>
                  <a:pt x="1594378" y="872647"/>
                </a:cubicBezTo>
                <a:cubicBezTo>
                  <a:pt x="1559855" y="1245250"/>
                  <a:pt x="1215351" y="1586416"/>
                  <a:pt x="793102" y="1589946"/>
                </a:cubicBezTo>
                <a:cubicBezTo>
                  <a:pt x="370853" y="1593476"/>
                  <a:pt x="0" y="1234027"/>
                  <a:pt x="0" y="794978"/>
                </a:cubicBezTo>
                <a:close/>
              </a:path>
            </a:pathLst>
          </a:custGeom>
          <a:solidFill>
            <a:schemeClr val="tx2"/>
          </a:solidFill>
          <a:ln>
            <a:noFill/>
          </a:ln>
        </p:spPr>
        <p:txBody>
          <a:bodyPr lIns="0" tIns="0" rIns="288000" anchor="ctr"/>
          <a:lstStyle>
            <a:lvl1pPr marL="360000" algn="l">
              <a:defRPr sz="1600" b="1" spc="-20" baseline="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
        <p:nvSpPr>
          <p:cNvPr id="21" name="Text Placeholder 3">
            <a:extLst>
              <a:ext uri="{FF2B5EF4-FFF2-40B4-BE49-F238E27FC236}">
                <a16:creationId xmlns:a16="http://schemas.microsoft.com/office/drawing/2014/main" id="{EA41002F-42F2-4CBE-8A6D-0FED6772F965}"/>
              </a:ext>
            </a:extLst>
          </p:cNvPr>
          <p:cNvSpPr>
            <a:spLocks noGrp="1"/>
          </p:cNvSpPr>
          <p:nvPr>
            <p:ph type="body" sz="quarter" idx="17"/>
          </p:nvPr>
        </p:nvSpPr>
        <p:spPr>
          <a:xfrm>
            <a:off x="4008555" y="3812454"/>
            <a:ext cx="1944000" cy="1944000"/>
          </a:xfrm>
          <a:prstGeom prst="ellipse">
            <a:avLst/>
          </a:prstGeom>
          <a:ln w="244475">
            <a:solidFill>
              <a:schemeClr val="accent1"/>
            </a:solidFill>
          </a:ln>
        </p:spPr>
        <p:txBody>
          <a:bodyPr lIns="0" tIns="0" rIns="0" anchor="ctr"/>
          <a:lstStyle>
            <a:lvl1pPr algn="ctr">
              <a:defRPr sz="16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
        <p:nvSpPr>
          <p:cNvPr id="22" name="Text Placeholder 3">
            <a:extLst>
              <a:ext uri="{FF2B5EF4-FFF2-40B4-BE49-F238E27FC236}">
                <a16:creationId xmlns:a16="http://schemas.microsoft.com/office/drawing/2014/main" id="{FAC84F53-B66E-46C2-9558-384F5986A47D}"/>
              </a:ext>
            </a:extLst>
          </p:cNvPr>
          <p:cNvSpPr>
            <a:spLocks noGrp="1"/>
          </p:cNvSpPr>
          <p:nvPr>
            <p:ph type="body" sz="quarter" idx="18"/>
          </p:nvPr>
        </p:nvSpPr>
        <p:spPr>
          <a:xfrm>
            <a:off x="6527045" y="3812454"/>
            <a:ext cx="1944000" cy="1944000"/>
          </a:xfrm>
          <a:prstGeom prst="ellipse">
            <a:avLst/>
          </a:prstGeom>
          <a:ln w="244475">
            <a:solidFill>
              <a:schemeClr val="accent2"/>
            </a:solidFill>
          </a:ln>
        </p:spPr>
        <p:txBody>
          <a:bodyPr lIns="0" tIns="0" rIns="0" anchor="ctr"/>
          <a:lstStyle>
            <a:lvl1pPr algn="ctr">
              <a:defRPr sz="16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
        <p:nvSpPr>
          <p:cNvPr id="23" name="Text Placeholder 3">
            <a:extLst>
              <a:ext uri="{FF2B5EF4-FFF2-40B4-BE49-F238E27FC236}">
                <a16:creationId xmlns:a16="http://schemas.microsoft.com/office/drawing/2014/main" id="{32C24EEA-FB29-4CF6-BCCE-178372DAA768}"/>
              </a:ext>
            </a:extLst>
          </p:cNvPr>
          <p:cNvSpPr>
            <a:spLocks noGrp="1"/>
          </p:cNvSpPr>
          <p:nvPr>
            <p:ph type="body" sz="quarter" idx="19"/>
          </p:nvPr>
        </p:nvSpPr>
        <p:spPr>
          <a:xfrm>
            <a:off x="9045536" y="3812454"/>
            <a:ext cx="1944000" cy="1944000"/>
          </a:xfrm>
          <a:prstGeom prst="ellipse">
            <a:avLst/>
          </a:prstGeom>
          <a:ln w="244475">
            <a:solidFill>
              <a:schemeClr val="accent3"/>
            </a:solidFill>
          </a:ln>
        </p:spPr>
        <p:txBody>
          <a:bodyPr lIns="0" tIns="0" rIns="0" anchor="ctr"/>
          <a:lstStyle>
            <a:lvl1pPr algn="ctr">
              <a:defRPr sz="16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cxnSp>
        <p:nvCxnSpPr>
          <p:cNvPr id="18" name="Straight Connector 17">
            <a:extLst>
              <a:ext uri="{FF2B5EF4-FFF2-40B4-BE49-F238E27FC236}">
                <a16:creationId xmlns:a16="http://schemas.microsoft.com/office/drawing/2014/main" id="{8ED0E1C8-CD1E-4BE4-8A5C-18C5EBB5C4E9}"/>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DD7FF570-E219-4ABA-9890-07FFFC5B0D51}"/>
              </a:ext>
            </a:extLst>
          </p:cNvPr>
          <p:cNvSpPr>
            <a:spLocks noGrp="1"/>
          </p:cNvSpPr>
          <p:nvPr>
            <p:ph type="body" sz="quarter" idx="20"/>
          </p:nvPr>
        </p:nvSpPr>
        <p:spPr>
          <a:xfrm>
            <a:off x="575733" y="360000"/>
            <a:ext cx="11040534"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00BBE776-8015-4DA5-9A25-47E2EAB4CA3D}"/>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B7CE4C4D-0DDC-48A6-A2F0-5B1CA61B4E1B}"/>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4" name="Picture 13" descr="A close up of a sign&#10;&#10;Description automatically generated">
            <a:extLst>
              <a:ext uri="{FF2B5EF4-FFF2-40B4-BE49-F238E27FC236}">
                <a16:creationId xmlns:a16="http://schemas.microsoft.com/office/drawing/2014/main" id="{1601FA7B-EC7D-4ED8-BCB1-6DBB1BB6CD11}"/>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1378745650"/>
      </p:ext>
    </p:extLst>
  </p:cSld>
  <p:clrMapOvr>
    <a:masterClrMapping/>
  </p:clrMapOvr>
  <p:extLst>
    <p:ext uri="{DCECCB84-F9BA-43D5-87BE-67443E8EF086}">
      <p15:sldGuideLst xmlns:p15="http://schemas.microsoft.com/office/powerpoint/2012/main">
        <p15:guide id="1" orient="horz" pos="247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2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07B690-681D-40FE-8A16-41C6F3D5BDD7}"/>
              </a:ext>
            </a:extLst>
          </p:cNvPr>
          <p:cNvSpPr>
            <a:spLocks noGrp="1"/>
          </p:cNvSpPr>
          <p:nvPr>
            <p:ph type="pic" sz="quarter" idx="15"/>
          </p:nvPr>
        </p:nvSpPr>
        <p:spPr>
          <a:xfrm>
            <a:off x="5565600" y="1346990"/>
            <a:ext cx="6051600" cy="2268000"/>
          </a:xfrm>
        </p:spPr>
        <p:txBody>
          <a:bodyPr anchor="ctr"/>
          <a:lstStyle>
            <a:lvl1pPr algn="ctr">
              <a:defRPr/>
            </a:lvl1pPr>
          </a:lstStyle>
          <a:p>
            <a:r>
              <a:rPr lang="en-US"/>
              <a:t>Click icon to add picture</a:t>
            </a:r>
            <a:endParaRPr lang="en-GB"/>
          </a:p>
        </p:txBody>
      </p:sp>
      <p:sp>
        <p:nvSpPr>
          <p:cNvPr id="19" name="Picture Placeholder 4">
            <a:extLst>
              <a:ext uri="{FF2B5EF4-FFF2-40B4-BE49-F238E27FC236}">
                <a16:creationId xmlns:a16="http://schemas.microsoft.com/office/drawing/2014/main" id="{644C9BB5-79AA-4D4A-B83E-21584F267D7F}"/>
              </a:ext>
            </a:extLst>
          </p:cNvPr>
          <p:cNvSpPr>
            <a:spLocks noGrp="1"/>
          </p:cNvSpPr>
          <p:nvPr>
            <p:ph type="pic" sz="quarter" idx="16"/>
          </p:nvPr>
        </p:nvSpPr>
        <p:spPr>
          <a:xfrm>
            <a:off x="5565600" y="3836671"/>
            <a:ext cx="6051600" cy="2268000"/>
          </a:xfrm>
        </p:spPr>
        <p:txBody>
          <a:bodyPr anchor="ctr"/>
          <a:lstStyle>
            <a:lvl1pPr algn="ctr">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2" y="1296000"/>
            <a:ext cx="4428000" cy="4676347"/>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10113F-1411-4C14-8B0E-6E74687220CD}"/>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9F14BCE6-F6E5-463A-8883-701CD125F5DC}"/>
              </a:ext>
            </a:extLst>
          </p:cNvPr>
          <p:cNvSpPr>
            <a:spLocks noGrp="1"/>
          </p:cNvSpPr>
          <p:nvPr>
            <p:ph type="body" sz="quarter" idx="17"/>
          </p:nvPr>
        </p:nvSpPr>
        <p:spPr>
          <a:xfrm>
            <a:off x="575732" y="360000"/>
            <a:ext cx="11040533"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4" name="Straight Connector 13">
            <a:extLst>
              <a:ext uri="{FF2B5EF4-FFF2-40B4-BE49-F238E27FC236}">
                <a16:creationId xmlns:a16="http://schemas.microsoft.com/office/drawing/2014/main" id="{5EE90EF1-DE68-44F7-85C1-ADCACD5FB167}"/>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B30F9C37-8220-4CF3-BBE7-F4F21E0ACEC0}"/>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2" name="Picture 11" descr="A close up of a sign&#10;&#10;Description automatically generated">
            <a:extLst>
              <a:ext uri="{FF2B5EF4-FFF2-40B4-BE49-F238E27FC236}">
                <a16:creationId xmlns:a16="http://schemas.microsoft.com/office/drawing/2014/main" id="{E6FB9FAE-9C90-431F-8409-9B3EC9D4C088}"/>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370215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07B690-681D-40FE-8A16-41C6F3D5BDD7}"/>
              </a:ext>
            </a:extLst>
          </p:cNvPr>
          <p:cNvSpPr>
            <a:spLocks noGrp="1"/>
          </p:cNvSpPr>
          <p:nvPr>
            <p:ph type="pic" sz="quarter" idx="15"/>
          </p:nvPr>
        </p:nvSpPr>
        <p:spPr>
          <a:xfrm>
            <a:off x="5566611" y="1346990"/>
            <a:ext cx="6049657" cy="4756810"/>
          </a:xfrm>
        </p:spPr>
        <p:txBody>
          <a:bodyPr anchor="ctr"/>
          <a:lstStyle>
            <a:lvl1pPr algn="ctr">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1" y="1274850"/>
            <a:ext cx="3924000" cy="4737028"/>
          </a:xfrm>
        </p:spPr>
        <p:txBody>
          <a:bodyPr/>
          <a:lstStyle>
            <a:lvl1pPr>
              <a:lnSpc>
                <a:spcPct val="100000"/>
              </a:lnSpc>
              <a:spcAft>
                <a:spcPts val="1200"/>
              </a:spcAft>
              <a:defRPr sz="1900"/>
            </a:lvl1pPr>
            <a:lvl2pPr>
              <a:lnSpc>
                <a:spcPct val="100000"/>
              </a:lnSpc>
              <a:spcAft>
                <a:spcPts val="1200"/>
              </a:spcAft>
              <a:defRPr sz="1900"/>
            </a:lvl2pPr>
            <a:lvl3pPr>
              <a:lnSpc>
                <a:spcPct val="100000"/>
              </a:lnSpc>
              <a:spcAft>
                <a:spcPts val="1200"/>
              </a:spcAft>
              <a:defRPr sz="1900"/>
            </a:lvl3pPr>
            <a:lvl4pPr>
              <a:lnSpc>
                <a:spcPct val="100000"/>
              </a:lnSpc>
              <a:spcAft>
                <a:spcPts val="1200"/>
              </a:spcAft>
              <a:defRPr sz="1900"/>
            </a:lvl4pPr>
            <a:lvl5pPr>
              <a:lnSpc>
                <a:spcPct val="100000"/>
              </a:lnSpc>
              <a:spcAft>
                <a:spcPts val="1200"/>
              </a:spcAft>
              <a:defRPr sz="1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6E5791-AF60-4D8A-97A3-5E432ADC8A65}"/>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E193BFBA-9B41-4681-8E7F-829ECB3CCAF4}"/>
              </a:ext>
            </a:extLst>
          </p:cNvPr>
          <p:cNvSpPr>
            <a:spLocks noGrp="1"/>
          </p:cNvSpPr>
          <p:nvPr>
            <p:ph type="body" sz="quarter" idx="16"/>
          </p:nvPr>
        </p:nvSpPr>
        <p:spPr>
          <a:xfrm>
            <a:off x="575732" y="360000"/>
            <a:ext cx="11040535"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3" name="Straight Connector 12">
            <a:extLst>
              <a:ext uri="{FF2B5EF4-FFF2-40B4-BE49-F238E27FC236}">
                <a16:creationId xmlns:a16="http://schemas.microsoft.com/office/drawing/2014/main" id="{96D1E203-1A70-429D-96C3-0503D787E124}"/>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C80C4392-0082-4277-804F-70CEF5781404}"/>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1" name="Picture 10" descr="A close up of a sign&#10;&#10;Description automatically generated">
            <a:extLst>
              <a:ext uri="{FF2B5EF4-FFF2-40B4-BE49-F238E27FC236}">
                <a16:creationId xmlns:a16="http://schemas.microsoft.com/office/drawing/2014/main" id="{B58653E2-2A04-411C-AFDE-E4A4C6FBFAB1}"/>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374132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hart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575735" y="2743200"/>
            <a:ext cx="11052739" cy="3561588"/>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1" y="1296000"/>
            <a:ext cx="4644000" cy="2024154"/>
          </a:xfrm>
        </p:spPr>
        <p:txBody>
          <a:bodyPr/>
          <a:lstStyle>
            <a:lvl1pPr>
              <a:lnSpc>
                <a:spcPct val="100000"/>
              </a:lnSpc>
              <a:spcAft>
                <a:spcPts val="1000"/>
              </a:spcAft>
              <a:defRPr sz="1400"/>
            </a:lvl1pPr>
            <a:lvl2pPr>
              <a:lnSpc>
                <a:spcPct val="100000"/>
              </a:lnSpc>
              <a:spcAft>
                <a:spcPts val="1000"/>
              </a:spcAft>
              <a:defRPr sz="1400"/>
            </a:lvl2pPr>
            <a:lvl3pPr>
              <a:lnSpc>
                <a:spcPct val="100000"/>
              </a:lnSpc>
              <a:spcAft>
                <a:spcPts val="1000"/>
              </a:spcAft>
              <a:defRPr sz="1400"/>
            </a:lvl3pPr>
            <a:lvl4pPr>
              <a:lnSpc>
                <a:spcPct val="100000"/>
              </a:lnSpc>
              <a:spcAft>
                <a:spcPts val="1000"/>
              </a:spcAft>
              <a:defRPr sz="1400"/>
            </a:lvl4pPr>
            <a:lvl5pPr>
              <a:lnSpc>
                <a:spcPct val="100000"/>
              </a:lnSpc>
              <a:spcAft>
                <a:spcPts val="10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63B50D-E5D1-49FF-9777-D09563A62392}"/>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6BBF8029-C7B5-424D-B860-0955CA26EB38}"/>
              </a:ext>
            </a:extLst>
          </p:cNvPr>
          <p:cNvSpPr>
            <a:spLocks noGrp="1"/>
          </p:cNvSpPr>
          <p:nvPr>
            <p:ph type="body" sz="quarter" idx="17"/>
          </p:nvPr>
        </p:nvSpPr>
        <p:spPr>
          <a:xfrm>
            <a:off x="575732" y="360000"/>
            <a:ext cx="11040533"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3" name="Straight Connector 12">
            <a:extLst>
              <a:ext uri="{FF2B5EF4-FFF2-40B4-BE49-F238E27FC236}">
                <a16:creationId xmlns:a16="http://schemas.microsoft.com/office/drawing/2014/main" id="{7FE0F924-7EAD-45B0-BE6A-E4BE30E7B646}"/>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BB6F2D72-4BAB-4521-955D-A871601C4937}"/>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1" name="Picture 10" descr="A close up of a sign&#10;&#10;Description automatically generated">
            <a:extLst>
              <a:ext uri="{FF2B5EF4-FFF2-40B4-BE49-F238E27FC236}">
                <a16:creationId xmlns:a16="http://schemas.microsoft.com/office/drawing/2014/main" id="{A39CBCE3-0DDF-4015-85E4-115749B14674}"/>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2989384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hart 2">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3709481" y="1332000"/>
            <a:ext cx="7918992" cy="4807245"/>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5731" y="1296000"/>
            <a:ext cx="4464000" cy="2024154"/>
          </a:xfrm>
        </p:spPr>
        <p:txBody>
          <a:bodyPr/>
          <a:lstStyle>
            <a:lvl1pPr>
              <a:lnSpc>
                <a:spcPct val="100000"/>
              </a:lnSpc>
              <a:spcBef>
                <a:spcPts val="0"/>
              </a:spcBef>
              <a:spcAft>
                <a:spcPts val="0"/>
              </a:spcAft>
              <a:defRPr sz="1400" b="1"/>
            </a:lvl1pPr>
            <a:lvl2pPr marL="0" indent="0">
              <a:lnSpc>
                <a:spcPct val="100000"/>
              </a:lnSpc>
              <a:spcAft>
                <a:spcPts val="1000"/>
              </a:spcAft>
              <a:buNone/>
              <a:defRPr sz="1400"/>
            </a:lvl2pPr>
            <a:lvl3pPr marL="204788" indent="-204788">
              <a:lnSpc>
                <a:spcPct val="100000"/>
              </a:lnSpc>
              <a:spcAft>
                <a:spcPts val="1000"/>
              </a:spcAft>
              <a:buFont typeface="Arial" panose="020B0604020202020204" pitchFamily="34" charset="0"/>
              <a:buChar char="•"/>
              <a:defRPr sz="1400"/>
            </a:lvl3pPr>
            <a:lvl4pPr>
              <a:lnSpc>
                <a:spcPct val="100000"/>
              </a:lnSpc>
              <a:spcAft>
                <a:spcPts val="1000"/>
              </a:spcAft>
              <a:defRPr sz="1400"/>
            </a:lvl4pPr>
            <a:lvl5pPr>
              <a:lnSpc>
                <a:spcPct val="100000"/>
              </a:lnSpc>
              <a:spcAft>
                <a:spcPts val="10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85FE6740-5475-4C95-83B3-B418FB2780C1}"/>
              </a:ext>
            </a:extLst>
          </p:cNvPr>
          <p:cNvSpPr>
            <a:spLocks noGrp="1"/>
          </p:cNvSpPr>
          <p:nvPr>
            <p:ph idx="17"/>
          </p:nvPr>
        </p:nvSpPr>
        <p:spPr>
          <a:xfrm>
            <a:off x="575731" y="4304051"/>
            <a:ext cx="2520000" cy="1430160"/>
          </a:xfrm>
        </p:spPr>
        <p:txBody>
          <a:bodyPr/>
          <a:lstStyle>
            <a:lvl1pPr>
              <a:lnSpc>
                <a:spcPct val="100000"/>
              </a:lnSpc>
              <a:spcBef>
                <a:spcPts val="0"/>
              </a:spcBef>
              <a:spcAft>
                <a:spcPts val="0"/>
              </a:spcAft>
              <a:defRPr sz="1400" b="1"/>
            </a:lvl1pPr>
            <a:lvl2pPr marL="0" indent="0">
              <a:lnSpc>
                <a:spcPct val="100000"/>
              </a:lnSpc>
              <a:spcAft>
                <a:spcPts val="1000"/>
              </a:spcAft>
              <a:buNone/>
              <a:defRPr sz="1400"/>
            </a:lvl2pPr>
            <a:lvl3pPr marL="204788" indent="-204788">
              <a:lnSpc>
                <a:spcPct val="100000"/>
              </a:lnSpc>
              <a:spcAft>
                <a:spcPts val="1000"/>
              </a:spcAft>
              <a:buFont typeface="Arial" panose="020B0604020202020204" pitchFamily="34" charset="0"/>
              <a:buChar char="•"/>
              <a:defRPr sz="1400"/>
            </a:lvl3pPr>
            <a:lvl4pPr>
              <a:lnSpc>
                <a:spcPct val="100000"/>
              </a:lnSpc>
              <a:spcAft>
                <a:spcPts val="1000"/>
              </a:spcAft>
              <a:defRPr sz="1400"/>
            </a:lvl4pPr>
            <a:lvl5pPr>
              <a:lnSpc>
                <a:spcPct val="100000"/>
              </a:lnSpc>
              <a:spcAft>
                <a:spcPts val="10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FD929B50-4DA3-4720-B3A8-0D995E2C015C}"/>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6">
            <a:extLst>
              <a:ext uri="{FF2B5EF4-FFF2-40B4-BE49-F238E27FC236}">
                <a16:creationId xmlns:a16="http://schemas.microsoft.com/office/drawing/2014/main" id="{CEFABBC6-CF42-43EF-8E04-52B1DBE4D2BC}"/>
              </a:ext>
            </a:extLst>
          </p:cNvPr>
          <p:cNvSpPr>
            <a:spLocks noGrp="1"/>
          </p:cNvSpPr>
          <p:nvPr>
            <p:ph type="body" sz="quarter" idx="18"/>
          </p:nvPr>
        </p:nvSpPr>
        <p:spPr>
          <a:xfrm>
            <a:off x="575733" y="360000"/>
            <a:ext cx="11052740"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DA2253C1-700F-4D85-92DD-747AA19BECA2}"/>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95C06276-E20D-4A7B-9EBE-FC1C0DC1C957}"/>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2" name="Picture 11" descr="A close up of a sign&#10;&#10;Description automatically generated">
            <a:extLst>
              <a:ext uri="{FF2B5EF4-FFF2-40B4-BE49-F238E27FC236}">
                <a16:creationId xmlns:a16="http://schemas.microsoft.com/office/drawing/2014/main" id="{13B6116B-F307-4AE1-9526-A5B8C4573892}"/>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101281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4 Charts">
    <p:spTree>
      <p:nvGrpSpPr>
        <p:cNvPr id="1" name=""/>
        <p:cNvGrpSpPr/>
        <p:nvPr/>
      </p:nvGrpSpPr>
      <p:grpSpPr>
        <a:xfrm>
          <a:off x="0" y="0"/>
          <a:ext cx="0" cy="0"/>
          <a:chOff x="0" y="0"/>
          <a:chExt cx="0" cy="0"/>
        </a:xfrm>
      </p:grpSpPr>
      <p:sp>
        <p:nvSpPr>
          <p:cNvPr id="18" name="Chart Placeholder 3">
            <a:extLst>
              <a:ext uri="{FF2B5EF4-FFF2-40B4-BE49-F238E27FC236}">
                <a16:creationId xmlns:a16="http://schemas.microsoft.com/office/drawing/2014/main" id="{B16641C7-EDC6-453E-96E3-EE5ED8D165EA}"/>
              </a:ext>
            </a:extLst>
          </p:cNvPr>
          <p:cNvSpPr>
            <a:spLocks noGrp="1"/>
          </p:cNvSpPr>
          <p:nvPr>
            <p:ph type="chart" sz="quarter" idx="19"/>
          </p:nvPr>
        </p:nvSpPr>
        <p:spPr>
          <a:xfrm>
            <a:off x="575730" y="3028030"/>
            <a:ext cx="2719609" cy="3192888"/>
          </a:xfrm>
        </p:spPr>
        <p:txBody>
          <a:bodyPr anchor="ctr"/>
          <a:lstStyle>
            <a:lvl1pPr algn="ctr">
              <a:defRPr/>
            </a:lvl1pPr>
          </a:lstStyle>
          <a:p>
            <a:r>
              <a:rPr lang="en-US"/>
              <a:t>Click icon to add chart</a:t>
            </a:r>
            <a:endParaRPr lang="en-GB"/>
          </a:p>
        </p:txBody>
      </p:sp>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9098766" y="1269723"/>
            <a:ext cx="1244447" cy="2262635"/>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573235" y="1298173"/>
            <a:ext cx="2722105" cy="1650948"/>
          </a:xfrm>
        </p:spPr>
        <p:txBody>
          <a:bodyPr/>
          <a:lstStyle>
            <a:lvl1pPr>
              <a:lnSpc>
                <a:spcPct val="100000"/>
              </a:lnSpc>
              <a:spcBef>
                <a:spcPts val="600"/>
              </a:spcBef>
              <a:spcAft>
                <a:spcPts val="0"/>
              </a:spcAft>
              <a:defRPr sz="1400" b="1"/>
            </a:lvl1pPr>
            <a:lvl2pPr>
              <a:lnSpc>
                <a:spcPct val="100000"/>
              </a:lnSpc>
              <a:spcAft>
                <a:spcPts val="800"/>
              </a:spcAft>
              <a:defRPr sz="1400" b="1"/>
            </a:lvl2pPr>
            <a:lvl3pPr>
              <a:lnSpc>
                <a:spcPct val="100000"/>
              </a:lnSpc>
              <a:spcAft>
                <a:spcPts val="1000"/>
              </a:spcAft>
              <a:defRPr sz="1400" b="1"/>
            </a:lvl3pPr>
            <a:lvl4pPr>
              <a:lnSpc>
                <a:spcPct val="100000"/>
              </a:lnSpc>
              <a:spcAft>
                <a:spcPts val="1000"/>
              </a:spcAft>
              <a:defRPr sz="1400" b="1"/>
            </a:lvl4pPr>
            <a:lvl5pPr>
              <a:lnSpc>
                <a:spcPct val="100000"/>
              </a:lnSpc>
              <a:spcAft>
                <a:spcPts val="1000"/>
              </a:spcAft>
              <a:defRPr sz="14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85FE6740-5475-4C95-83B3-B418FB2780C1}"/>
              </a:ext>
            </a:extLst>
          </p:cNvPr>
          <p:cNvSpPr>
            <a:spLocks noGrp="1"/>
          </p:cNvSpPr>
          <p:nvPr>
            <p:ph idx="17"/>
          </p:nvPr>
        </p:nvSpPr>
        <p:spPr>
          <a:xfrm>
            <a:off x="3742265" y="1301578"/>
            <a:ext cx="5148000" cy="2311112"/>
          </a:xfrm>
        </p:spPr>
        <p:txBody>
          <a:bodyPr numCol="2" spcCol="288000"/>
          <a:lstStyle>
            <a:lvl1pPr>
              <a:lnSpc>
                <a:spcPct val="100000"/>
              </a:lnSpc>
              <a:spcBef>
                <a:spcPts val="600"/>
              </a:spcBef>
              <a:spcAft>
                <a:spcPts val="0"/>
              </a:spcAft>
              <a:defRPr sz="1200"/>
            </a:lvl1pPr>
            <a:lvl2pPr>
              <a:lnSpc>
                <a:spcPct val="100000"/>
              </a:lnSpc>
              <a:spcAft>
                <a:spcPts val="800"/>
              </a:spcAft>
              <a:defRPr sz="1200"/>
            </a:lvl2pPr>
            <a:lvl3pPr>
              <a:lnSpc>
                <a:spcPct val="100000"/>
              </a:lnSpc>
              <a:spcAft>
                <a:spcPts val="800"/>
              </a:spcAft>
              <a:defRPr sz="1200"/>
            </a:lvl3pPr>
            <a:lvl4pPr>
              <a:lnSpc>
                <a:spcPct val="100000"/>
              </a:lnSpc>
              <a:spcAft>
                <a:spcPts val="800"/>
              </a:spcAft>
              <a:defRPr sz="1200"/>
            </a:lvl4pPr>
            <a:lvl5pPr>
              <a:lnSpc>
                <a:spcPct val="100000"/>
              </a:lnSpc>
              <a:spcAft>
                <a:spcPts val="8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AA471CCB-1C6A-484D-9B20-DC52FC97FC47}"/>
              </a:ext>
            </a:extLst>
          </p:cNvPr>
          <p:cNvSpPr>
            <a:spLocks noGrp="1"/>
          </p:cNvSpPr>
          <p:nvPr>
            <p:ph type="chart" sz="quarter" idx="18"/>
          </p:nvPr>
        </p:nvSpPr>
        <p:spPr>
          <a:xfrm>
            <a:off x="10443284" y="1269724"/>
            <a:ext cx="1244448" cy="2262634"/>
          </a:xfrm>
        </p:spPr>
        <p:txBody>
          <a:bodyPr anchor="ctr"/>
          <a:lstStyle>
            <a:lvl1pPr algn="ctr">
              <a:defRPr/>
            </a:lvl1pPr>
          </a:lstStyle>
          <a:p>
            <a:r>
              <a:rPr lang="en-US"/>
              <a:t>Click icon to add chart</a:t>
            </a:r>
            <a:endParaRPr lang="en-GB"/>
          </a:p>
        </p:txBody>
      </p:sp>
      <p:sp>
        <p:nvSpPr>
          <p:cNvPr id="19" name="Chart Placeholder 3">
            <a:extLst>
              <a:ext uri="{FF2B5EF4-FFF2-40B4-BE49-F238E27FC236}">
                <a16:creationId xmlns:a16="http://schemas.microsoft.com/office/drawing/2014/main" id="{409895DF-01FE-4D0F-AA7A-ECAA69F027F1}"/>
              </a:ext>
            </a:extLst>
          </p:cNvPr>
          <p:cNvSpPr>
            <a:spLocks noGrp="1"/>
          </p:cNvSpPr>
          <p:nvPr>
            <p:ph type="chart" sz="quarter" idx="20"/>
          </p:nvPr>
        </p:nvSpPr>
        <p:spPr>
          <a:xfrm>
            <a:off x="3742265" y="3651270"/>
            <a:ext cx="5223360" cy="2569647"/>
          </a:xfrm>
        </p:spPr>
        <p:txBody>
          <a:bodyPr anchor="ctr"/>
          <a:lstStyle>
            <a:lvl1pPr algn="ctr">
              <a:defRPr/>
            </a:lvl1pPr>
          </a:lstStyle>
          <a:p>
            <a:r>
              <a:rPr lang="en-US"/>
              <a:t>Click icon to add chart</a:t>
            </a:r>
            <a:endParaRPr lang="en-GB"/>
          </a:p>
        </p:txBody>
      </p:sp>
      <p:sp>
        <p:nvSpPr>
          <p:cNvPr id="20" name="Content Placeholder 2">
            <a:extLst>
              <a:ext uri="{FF2B5EF4-FFF2-40B4-BE49-F238E27FC236}">
                <a16:creationId xmlns:a16="http://schemas.microsoft.com/office/drawing/2014/main" id="{52B8BAB1-4D24-498C-A011-E2638A47E94B}"/>
              </a:ext>
            </a:extLst>
          </p:cNvPr>
          <p:cNvSpPr>
            <a:spLocks noGrp="1"/>
          </p:cNvSpPr>
          <p:nvPr>
            <p:ph idx="21"/>
          </p:nvPr>
        </p:nvSpPr>
        <p:spPr>
          <a:xfrm>
            <a:off x="9167732" y="3716858"/>
            <a:ext cx="2520000" cy="2504060"/>
          </a:xfrm>
        </p:spPr>
        <p:txBody>
          <a:bodyPr numCol="1" spcCol="0"/>
          <a:lstStyle>
            <a:lvl1pPr>
              <a:lnSpc>
                <a:spcPct val="100000"/>
              </a:lnSpc>
              <a:spcBef>
                <a:spcPts val="600"/>
              </a:spcBef>
              <a:spcAft>
                <a:spcPts val="0"/>
              </a:spcAft>
              <a:defRPr sz="1200"/>
            </a:lvl1pPr>
            <a:lvl2pPr>
              <a:lnSpc>
                <a:spcPct val="100000"/>
              </a:lnSpc>
              <a:spcAft>
                <a:spcPts val="800"/>
              </a:spcAft>
              <a:defRPr sz="1200"/>
            </a:lvl2pPr>
            <a:lvl3pPr>
              <a:lnSpc>
                <a:spcPct val="100000"/>
              </a:lnSpc>
              <a:spcAft>
                <a:spcPts val="800"/>
              </a:spcAft>
              <a:defRPr sz="1200"/>
            </a:lvl3pPr>
            <a:lvl4pPr>
              <a:lnSpc>
                <a:spcPct val="100000"/>
              </a:lnSpc>
              <a:spcAft>
                <a:spcPts val="800"/>
              </a:spcAft>
              <a:defRPr sz="1200"/>
            </a:lvl4pPr>
            <a:lvl5pPr>
              <a:lnSpc>
                <a:spcPct val="100000"/>
              </a:lnSpc>
              <a:spcAft>
                <a:spcPts val="8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89D91E67-AB24-42DC-B4C9-3C5F413F9170}"/>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0B7463A0-8B1B-4FAB-8986-14079A990BD1}"/>
              </a:ext>
            </a:extLst>
          </p:cNvPr>
          <p:cNvSpPr>
            <a:spLocks noGrp="1"/>
          </p:cNvSpPr>
          <p:nvPr>
            <p:ph type="body" sz="quarter" idx="22"/>
          </p:nvPr>
        </p:nvSpPr>
        <p:spPr>
          <a:xfrm>
            <a:off x="575733" y="360000"/>
            <a:ext cx="11040532"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cxnSp>
        <p:nvCxnSpPr>
          <p:cNvPr id="27" name="Straight Connector 26">
            <a:extLst>
              <a:ext uri="{FF2B5EF4-FFF2-40B4-BE49-F238E27FC236}">
                <a16:creationId xmlns:a16="http://schemas.microsoft.com/office/drawing/2014/main" id="{74634A03-A49C-48F4-85CB-6D31EC54D5B3}"/>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04FF11E3-2678-44AA-82EB-C47735698C37}"/>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16" name="Picture 15" descr="A close up of a sign&#10;&#10;Description automatically generated">
            <a:extLst>
              <a:ext uri="{FF2B5EF4-FFF2-40B4-BE49-F238E27FC236}">
                <a16:creationId xmlns:a16="http://schemas.microsoft.com/office/drawing/2014/main" id="{C314322C-8DDC-4CC3-A4CB-14460805273A}"/>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270043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119AFD-192A-4A19-9CC0-4065A75F0B25}"/>
              </a:ext>
            </a:extLst>
          </p:cNvPr>
          <p:cNvSpPr/>
          <p:nvPr userDrawn="1"/>
        </p:nvSpPr>
        <p:spPr>
          <a:xfrm>
            <a:off x="0" y="0"/>
            <a:ext cx="12200432" cy="6419850"/>
          </a:xfrm>
          <a:custGeom>
            <a:avLst/>
            <a:gdLst>
              <a:gd name="connsiteX0" fmla="*/ 0 w 12192000"/>
              <a:gd name="connsiteY0" fmla="*/ 0 h 6456935"/>
              <a:gd name="connsiteX1" fmla="*/ 12192000 w 12192000"/>
              <a:gd name="connsiteY1" fmla="*/ 0 h 6456935"/>
              <a:gd name="connsiteX2" fmla="*/ 12192000 w 12192000"/>
              <a:gd name="connsiteY2" fmla="*/ 645693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72950 w 12192000"/>
              <a:gd name="connsiteY2" fmla="*/ 4666235 h 6456935"/>
              <a:gd name="connsiteX3" fmla="*/ 12192000 w 12192000"/>
              <a:gd name="connsiteY3" fmla="*/ 6456935 h 6456935"/>
              <a:gd name="connsiteX4" fmla="*/ 0 w 12192000"/>
              <a:gd name="connsiteY4" fmla="*/ 6456935 h 6456935"/>
              <a:gd name="connsiteX5" fmla="*/ 0 w 12192000"/>
              <a:gd name="connsiteY5" fmla="*/ 0 h 6456935"/>
              <a:gd name="connsiteX0" fmla="*/ 0 w 12192000"/>
              <a:gd name="connsiteY0" fmla="*/ 0 h 6456935"/>
              <a:gd name="connsiteX1" fmla="*/ 12192000 w 12192000"/>
              <a:gd name="connsiteY1" fmla="*/ 0 h 6456935"/>
              <a:gd name="connsiteX2" fmla="*/ 12172950 w 12192000"/>
              <a:gd name="connsiteY2" fmla="*/ 466623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72950 w 12192000"/>
              <a:gd name="connsiteY2" fmla="*/ 460908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86598 w 12192000"/>
              <a:gd name="connsiteY2" fmla="*/ 4663676 h 6456935"/>
              <a:gd name="connsiteX3" fmla="*/ 0 w 12192000"/>
              <a:gd name="connsiteY3" fmla="*/ 6456935 h 6456935"/>
              <a:gd name="connsiteX4" fmla="*/ 0 w 12192000"/>
              <a:gd name="connsiteY4" fmla="*/ 0 h 6456935"/>
              <a:gd name="connsiteX0" fmla="*/ 0 w 12200432"/>
              <a:gd name="connsiteY0" fmla="*/ 0 h 6456935"/>
              <a:gd name="connsiteX1" fmla="*/ 12192000 w 12200432"/>
              <a:gd name="connsiteY1" fmla="*/ 0 h 6456935"/>
              <a:gd name="connsiteX2" fmla="*/ 12200246 w 12200432"/>
              <a:gd name="connsiteY2" fmla="*/ 4663676 h 6456935"/>
              <a:gd name="connsiteX3" fmla="*/ 0 w 12200432"/>
              <a:gd name="connsiteY3" fmla="*/ 6456935 h 6456935"/>
              <a:gd name="connsiteX4" fmla="*/ 0 w 12200432"/>
              <a:gd name="connsiteY4" fmla="*/ 0 h 64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32" h="6456935">
                <a:moveTo>
                  <a:pt x="0" y="0"/>
                </a:moveTo>
                <a:lnTo>
                  <a:pt x="12192000" y="0"/>
                </a:lnTo>
                <a:cubicBezTo>
                  <a:pt x="12190199" y="1554559"/>
                  <a:pt x="12202047" y="3109117"/>
                  <a:pt x="12200246" y="4663676"/>
                </a:cubicBezTo>
                <a:lnTo>
                  <a:pt x="0" y="645693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ctrTitle"/>
          </p:nvPr>
        </p:nvSpPr>
        <p:spPr>
          <a:xfrm>
            <a:off x="576000" y="1512000"/>
            <a:ext cx="7888076" cy="1050505"/>
          </a:xfrm>
        </p:spPr>
        <p:txBody>
          <a:bodyPr anchor="t"/>
          <a:lstStyle>
            <a:lvl1pPr algn="l">
              <a:lnSpc>
                <a:spcPct val="100000"/>
              </a:lnSpc>
              <a:defRPr sz="3600" b="1" cap="none" baseline="0">
                <a:solidFill>
                  <a:schemeClr val="bg1"/>
                </a:solidFill>
                <a:latin typeface="+mj-lt"/>
              </a:defRPr>
            </a:lvl1pPr>
          </a:lstStyle>
          <a:p>
            <a:r>
              <a:rPr lang="en-US"/>
              <a:t>Click to edit Master title style</a:t>
            </a:r>
          </a:p>
        </p:txBody>
      </p:sp>
      <p:sp>
        <p:nvSpPr>
          <p:cNvPr id="3" name="Subtitle 2"/>
          <p:cNvSpPr>
            <a:spLocks noGrp="1"/>
          </p:cNvSpPr>
          <p:nvPr userDrawn="1">
            <p:ph type="subTitle" idx="1"/>
          </p:nvPr>
        </p:nvSpPr>
        <p:spPr>
          <a:xfrm>
            <a:off x="576000" y="2851200"/>
            <a:ext cx="7866856" cy="1050505"/>
          </a:xfrm>
        </p:spPr>
        <p:txBody>
          <a:bodyPr/>
          <a:lstStyle>
            <a:lvl1pPr marL="0" indent="0" algn="l">
              <a:lnSpc>
                <a:spcPct val="100000"/>
              </a:lnSpc>
              <a:spcAft>
                <a:spcPts val="0"/>
              </a:spcAft>
              <a:buNone/>
              <a:defRPr sz="16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10;&#10;Description automatically generated">
            <a:extLst>
              <a:ext uri="{FF2B5EF4-FFF2-40B4-BE49-F238E27FC236}">
                <a16:creationId xmlns:a16="http://schemas.microsoft.com/office/drawing/2014/main" id="{FBCF83ED-D8F2-4451-BDD3-CB7699D89A10}"/>
              </a:ext>
            </a:extLst>
          </p:cNvPr>
          <p:cNvPicPr>
            <a:picLocks noChangeAspect="1"/>
          </p:cNvPicPr>
          <p:nvPr userDrawn="1"/>
        </p:nvPicPr>
        <p:blipFill>
          <a:blip r:embed="rId2"/>
          <a:stretch>
            <a:fillRect/>
          </a:stretch>
        </p:blipFill>
        <p:spPr>
          <a:xfrm>
            <a:off x="8535600" y="5137200"/>
            <a:ext cx="3086588" cy="1332000"/>
          </a:xfrm>
          <a:prstGeom prst="rect">
            <a:avLst/>
          </a:prstGeom>
        </p:spPr>
      </p:pic>
    </p:spTree>
    <p:extLst>
      <p:ext uri="{BB962C8B-B14F-4D97-AF65-F5344CB8AC3E}">
        <p14:creationId xmlns:p14="http://schemas.microsoft.com/office/powerpoint/2010/main" val="65279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L/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119AFD-192A-4A19-9CC0-4065A75F0B25}"/>
              </a:ext>
            </a:extLst>
          </p:cNvPr>
          <p:cNvSpPr/>
          <p:nvPr userDrawn="1"/>
        </p:nvSpPr>
        <p:spPr>
          <a:xfrm>
            <a:off x="0" y="0"/>
            <a:ext cx="12200432" cy="6419850"/>
          </a:xfrm>
          <a:custGeom>
            <a:avLst/>
            <a:gdLst>
              <a:gd name="connsiteX0" fmla="*/ 0 w 12192000"/>
              <a:gd name="connsiteY0" fmla="*/ 0 h 6456935"/>
              <a:gd name="connsiteX1" fmla="*/ 12192000 w 12192000"/>
              <a:gd name="connsiteY1" fmla="*/ 0 h 6456935"/>
              <a:gd name="connsiteX2" fmla="*/ 12192000 w 12192000"/>
              <a:gd name="connsiteY2" fmla="*/ 645693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72950 w 12192000"/>
              <a:gd name="connsiteY2" fmla="*/ 4666235 h 6456935"/>
              <a:gd name="connsiteX3" fmla="*/ 12192000 w 12192000"/>
              <a:gd name="connsiteY3" fmla="*/ 6456935 h 6456935"/>
              <a:gd name="connsiteX4" fmla="*/ 0 w 12192000"/>
              <a:gd name="connsiteY4" fmla="*/ 6456935 h 6456935"/>
              <a:gd name="connsiteX5" fmla="*/ 0 w 12192000"/>
              <a:gd name="connsiteY5" fmla="*/ 0 h 6456935"/>
              <a:gd name="connsiteX0" fmla="*/ 0 w 12192000"/>
              <a:gd name="connsiteY0" fmla="*/ 0 h 6456935"/>
              <a:gd name="connsiteX1" fmla="*/ 12192000 w 12192000"/>
              <a:gd name="connsiteY1" fmla="*/ 0 h 6456935"/>
              <a:gd name="connsiteX2" fmla="*/ 12172950 w 12192000"/>
              <a:gd name="connsiteY2" fmla="*/ 466623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72950 w 12192000"/>
              <a:gd name="connsiteY2" fmla="*/ 4609085 h 6456935"/>
              <a:gd name="connsiteX3" fmla="*/ 0 w 12192000"/>
              <a:gd name="connsiteY3" fmla="*/ 6456935 h 6456935"/>
              <a:gd name="connsiteX4" fmla="*/ 0 w 12192000"/>
              <a:gd name="connsiteY4" fmla="*/ 0 h 6456935"/>
              <a:gd name="connsiteX0" fmla="*/ 0 w 12192000"/>
              <a:gd name="connsiteY0" fmla="*/ 0 h 6456935"/>
              <a:gd name="connsiteX1" fmla="*/ 12192000 w 12192000"/>
              <a:gd name="connsiteY1" fmla="*/ 0 h 6456935"/>
              <a:gd name="connsiteX2" fmla="*/ 12186598 w 12192000"/>
              <a:gd name="connsiteY2" fmla="*/ 4663676 h 6456935"/>
              <a:gd name="connsiteX3" fmla="*/ 0 w 12192000"/>
              <a:gd name="connsiteY3" fmla="*/ 6456935 h 6456935"/>
              <a:gd name="connsiteX4" fmla="*/ 0 w 12192000"/>
              <a:gd name="connsiteY4" fmla="*/ 0 h 6456935"/>
              <a:gd name="connsiteX0" fmla="*/ 0 w 12200432"/>
              <a:gd name="connsiteY0" fmla="*/ 0 h 6456935"/>
              <a:gd name="connsiteX1" fmla="*/ 12192000 w 12200432"/>
              <a:gd name="connsiteY1" fmla="*/ 0 h 6456935"/>
              <a:gd name="connsiteX2" fmla="*/ 12200246 w 12200432"/>
              <a:gd name="connsiteY2" fmla="*/ 4663676 h 6456935"/>
              <a:gd name="connsiteX3" fmla="*/ 0 w 12200432"/>
              <a:gd name="connsiteY3" fmla="*/ 6456935 h 6456935"/>
              <a:gd name="connsiteX4" fmla="*/ 0 w 12200432"/>
              <a:gd name="connsiteY4" fmla="*/ 0 h 6456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0432" h="6456935">
                <a:moveTo>
                  <a:pt x="0" y="0"/>
                </a:moveTo>
                <a:lnTo>
                  <a:pt x="12192000" y="0"/>
                </a:lnTo>
                <a:cubicBezTo>
                  <a:pt x="12190199" y="1554559"/>
                  <a:pt x="12202047" y="3109117"/>
                  <a:pt x="12200246" y="4663676"/>
                </a:cubicBezTo>
                <a:lnTo>
                  <a:pt x="0" y="645693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userDrawn="1">
            <p:ph type="ctrTitle"/>
          </p:nvPr>
        </p:nvSpPr>
        <p:spPr>
          <a:xfrm>
            <a:off x="576000" y="1512000"/>
            <a:ext cx="7888076" cy="1050505"/>
          </a:xfrm>
        </p:spPr>
        <p:txBody>
          <a:bodyPr anchor="t"/>
          <a:lstStyle>
            <a:lvl1pPr algn="l">
              <a:lnSpc>
                <a:spcPct val="100000"/>
              </a:lnSpc>
              <a:defRPr sz="3600" b="1" cap="none" baseline="0">
                <a:solidFill>
                  <a:schemeClr val="bg1"/>
                </a:solidFill>
                <a:latin typeface="+mj-lt"/>
              </a:defRPr>
            </a:lvl1pPr>
          </a:lstStyle>
          <a:p>
            <a:r>
              <a:rPr lang="en-US"/>
              <a:t>Click to edit Master title style</a:t>
            </a:r>
          </a:p>
        </p:txBody>
      </p:sp>
      <p:sp>
        <p:nvSpPr>
          <p:cNvPr id="3" name="Subtitle 2"/>
          <p:cNvSpPr>
            <a:spLocks noGrp="1"/>
          </p:cNvSpPr>
          <p:nvPr userDrawn="1">
            <p:ph type="subTitle" idx="1"/>
          </p:nvPr>
        </p:nvSpPr>
        <p:spPr>
          <a:xfrm>
            <a:off x="576000" y="2851200"/>
            <a:ext cx="7866856" cy="1050505"/>
          </a:xfrm>
        </p:spPr>
        <p:txBody>
          <a:bodyPr/>
          <a:lstStyle>
            <a:lvl1pPr marL="0" indent="0" algn="l">
              <a:lnSpc>
                <a:spcPct val="100000"/>
              </a:lnSpc>
              <a:spcAft>
                <a:spcPts val="0"/>
              </a:spcAft>
              <a:buNone/>
              <a:defRPr sz="16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close up of a logo&#10;&#10;Description automatically generated">
            <a:extLst>
              <a:ext uri="{FF2B5EF4-FFF2-40B4-BE49-F238E27FC236}">
                <a16:creationId xmlns:a16="http://schemas.microsoft.com/office/drawing/2014/main" id="{C8F06F21-D040-4C75-8DDA-D6E5C8972186}"/>
              </a:ext>
            </a:extLst>
          </p:cNvPr>
          <p:cNvPicPr>
            <a:picLocks noChangeAspect="1"/>
          </p:cNvPicPr>
          <p:nvPr userDrawn="1"/>
        </p:nvPicPr>
        <p:blipFill>
          <a:blip r:embed="rId2"/>
          <a:stretch>
            <a:fillRect/>
          </a:stretch>
        </p:blipFill>
        <p:spPr>
          <a:xfrm>
            <a:off x="8535600" y="5137200"/>
            <a:ext cx="3086588" cy="1332000"/>
          </a:xfrm>
          <a:prstGeom prst="rect">
            <a:avLst/>
          </a:prstGeom>
        </p:spPr>
      </p:pic>
    </p:spTree>
    <p:extLst>
      <p:ext uri="{BB962C8B-B14F-4D97-AF65-F5344CB8AC3E}">
        <p14:creationId xmlns:p14="http://schemas.microsoft.com/office/powerpoint/2010/main" val="313692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Slide 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2057" y="4052992"/>
            <a:ext cx="7888076" cy="1430480"/>
          </a:xfrm>
        </p:spPr>
        <p:txBody>
          <a:bodyPr anchor="t"/>
          <a:lstStyle>
            <a:lvl1pPr algn="l">
              <a:lnSpc>
                <a:spcPct val="100000"/>
              </a:lnSpc>
              <a:defRPr sz="48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582055" y="5684400"/>
            <a:ext cx="7888076" cy="648000"/>
          </a:xfrm>
        </p:spPr>
        <p:txBody>
          <a:bodyPr/>
          <a:lstStyle>
            <a:lvl1pPr marL="0" indent="0" algn="l">
              <a:lnSpc>
                <a:spcPct val="100000"/>
              </a:lnSpc>
              <a:spcAft>
                <a:spcPts val="0"/>
              </a:spcAft>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64538DB9-713C-488A-B7F0-DAB8314A70D1}"/>
              </a:ext>
            </a:extLst>
          </p:cNvPr>
          <p:cNvCxnSpPr/>
          <p:nvPr userDrawn="1"/>
        </p:nvCxnSpPr>
        <p:spPr>
          <a:xfrm>
            <a:off x="575734" y="6405418"/>
            <a:ext cx="110405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11039AED-30FA-4070-A718-70F3D70BC444}"/>
              </a:ext>
            </a:extLst>
          </p:cNvPr>
          <p:cNvSpPr txBox="1">
            <a:spLocks/>
          </p:cNvSpPr>
          <p:nvPr userDrawn="1"/>
        </p:nvSpPr>
        <p:spPr>
          <a:xfrm>
            <a:off x="10562492" y="6444000"/>
            <a:ext cx="1053774" cy="226299"/>
          </a:xfrm>
          <a:prstGeom prst="rect">
            <a:avLst/>
          </a:prstGeom>
        </p:spPr>
        <p:txBody>
          <a:bodyPr vert="horz" lIns="0" tIns="0" rIns="0" bIns="0" rtlCol="0" anchor="t" anchorCtr="0">
            <a:noAutofit/>
          </a:bodyPr>
          <a:lstStyle>
            <a:defPPr>
              <a:defRPr lang="en-US"/>
            </a:defPPr>
            <a:lvl1pPr marL="0" algn="r" defTabSz="914400" rtl="0" eaLnBrk="1" latinLnBrk="0" hangingPunct="1">
              <a:lnSpc>
                <a:spcPct val="100000"/>
              </a:lnSpc>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A74B61-50D3-3946-8366-1E447A2A8431}" type="slidenum">
              <a:rPr lang="en-US" smtClean="0">
                <a:solidFill>
                  <a:schemeClr val="bg1"/>
                </a:solidFill>
              </a:rPr>
              <a:pPr/>
              <a:t>‹#›</a:t>
            </a:fld>
            <a:endParaRPr lang="en-US">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BE7FA68D-B3FE-48AC-A44D-429D861873A5}"/>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2524505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650" userDrawn="1">
          <p15:clr>
            <a:srgbClr val="FBAE40"/>
          </p15:clr>
        </p15:guide>
        <p15:guide id="4" orient="horz" pos="356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AF448-ACBD-4F01-AEF3-2E839A345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ctrTitle"/>
          </p:nvPr>
        </p:nvSpPr>
        <p:spPr>
          <a:xfrm>
            <a:off x="582057" y="4053600"/>
            <a:ext cx="7888076" cy="1430480"/>
          </a:xfrm>
        </p:spPr>
        <p:txBody>
          <a:bodyPr anchor="t"/>
          <a:lstStyle>
            <a:lvl1pPr algn="l">
              <a:lnSpc>
                <a:spcPct val="100000"/>
              </a:lnSpc>
              <a:defRPr sz="48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582055" y="5684400"/>
            <a:ext cx="7888076" cy="648000"/>
          </a:xfrm>
        </p:spPr>
        <p:txBody>
          <a:bodyPr/>
          <a:lstStyle>
            <a:lvl1pPr marL="0" indent="0" algn="l">
              <a:lnSpc>
                <a:spcPct val="100000"/>
              </a:lnSpc>
              <a:spcAft>
                <a:spcPts val="0"/>
              </a:spcAft>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C91B15D6-604D-4943-AA8D-91DA62543191}"/>
              </a:ext>
            </a:extLst>
          </p:cNvPr>
          <p:cNvCxnSpPr/>
          <p:nvPr userDrawn="1"/>
        </p:nvCxnSpPr>
        <p:spPr>
          <a:xfrm>
            <a:off x="575734" y="6405418"/>
            <a:ext cx="110405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B45C8C1A-E7E0-4090-A792-724CAAAC3F8D}"/>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bg1"/>
                </a:solidFill>
              </a:defRPr>
            </a:lvl1pPr>
          </a:lstStyle>
          <a:p>
            <a:fld id="{E8A74B61-50D3-3946-8366-1E447A2A8431}" type="slidenum">
              <a:rPr lang="en-US" smtClean="0"/>
              <a:pPr/>
              <a:t>‹#›</a:t>
            </a:fld>
            <a:endParaRPr lang="en-US"/>
          </a:p>
        </p:txBody>
      </p:sp>
      <p:pic>
        <p:nvPicPr>
          <p:cNvPr id="11" name="Picture 10" descr="A close up of a logo&#10;&#10;Description automatically generated">
            <a:extLst>
              <a:ext uri="{FF2B5EF4-FFF2-40B4-BE49-F238E27FC236}">
                <a16:creationId xmlns:a16="http://schemas.microsoft.com/office/drawing/2014/main" id="{AE5901AA-9B49-46D3-98B3-E8767022BEBF}"/>
              </a:ext>
            </a:extLst>
          </p:cNvPr>
          <p:cNvPicPr>
            <a:picLocks noChangeAspect="1"/>
          </p:cNvPicPr>
          <p:nvPr userDrawn="1"/>
        </p:nvPicPr>
        <p:blipFill>
          <a:blip r:embed="rId3"/>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331891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ngl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3" y="1296000"/>
            <a:ext cx="11040534" cy="4672042"/>
          </a:xfrm>
        </p:spPr>
        <p:txBody>
          <a:bodyPr/>
          <a:lstStyle>
            <a:lvl1pPr>
              <a:lnSpc>
                <a:spcPct val="100000"/>
              </a:lnSpc>
              <a:spcAft>
                <a:spcPts val="1000"/>
              </a:spcAft>
              <a:defRPr sz="1400"/>
            </a:lvl1pPr>
            <a:lvl2pPr>
              <a:lnSpc>
                <a:spcPct val="100000"/>
              </a:lnSpc>
              <a:spcAft>
                <a:spcPts val="1000"/>
              </a:spcAft>
              <a:defRPr sz="1400"/>
            </a:lvl2pPr>
            <a:lvl3pPr>
              <a:lnSpc>
                <a:spcPct val="100000"/>
              </a:lnSpc>
              <a:spcAft>
                <a:spcPts val="1000"/>
              </a:spcAft>
              <a:defRPr sz="1400"/>
            </a:lvl3pPr>
            <a:lvl4pPr>
              <a:lnSpc>
                <a:spcPct val="100000"/>
              </a:lnSpc>
              <a:spcAft>
                <a:spcPts val="1000"/>
              </a:spcAft>
              <a:defRPr sz="1400"/>
            </a:lvl4pPr>
            <a:lvl5pPr>
              <a:lnSpc>
                <a:spcPct val="100000"/>
              </a:lnSpc>
              <a:spcAft>
                <a:spcPts val="10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6751FA5-EC29-4AC5-B137-4C6C024F9EEE}"/>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sp>
        <p:nvSpPr>
          <p:cNvPr id="8" name="Text Placeholder 6">
            <a:extLst>
              <a:ext uri="{FF2B5EF4-FFF2-40B4-BE49-F238E27FC236}">
                <a16:creationId xmlns:a16="http://schemas.microsoft.com/office/drawing/2014/main" id="{CF456C56-C7F7-41E6-9F47-ED4C8FAD7F57}"/>
              </a:ext>
            </a:extLst>
          </p:cNvPr>
          <p:cNvSpPr>
            <a:spLocks noGrp="1"/>
          </p:cNvSpPr>
          <p:nvPr>
            <p:ph type="body" sz="quarter" idx="18"/>
          </p:nvPr>
        </p:nvSpPr>
        <p:spPr>
          <a:xfrm>
            <a:off x="575733" y="360000"/>
            <a:ext cx="11040534"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pic>
        <p:nvPicPr>
          <p:cNvPr id="9" name="Picture 8" descr="A close up of a sign&#10;&#10;Description automatically generated">
            <a:extLst>
              <a:ext uri="{FF2B5EF4-FFF2-40B4-BE49-F238E27FC236}">
                <a16:creationId xmlns:a16="http://schemas.microsoft.com/office/drawing/2014/main" id="{8180BF85-B760-4D4C-823F-7AD34B0F7B20}"/>
              </a:ext>
            </a:extLst>
          </p:cNvPr>
          <p:cNvPicPr>
            <a:picLocks noChangeAspect="1"/>
          </p:cNvPicPr>
          <p:nvPr userDrawn="1"/>
        </p:nvPicPr>
        <p:blipFill>
          <a:blip r:embed="rId2"/>
          <a:stretch>
            <a:fillRect/>
          </a:stretch>
        </p:blipFill>
        <p:spPr>
          <a:xfrm>
            <a:off x="576000" y="6454800"/>
            <a:ext cx="1172281" cy="288000"/>
          </a:xfrm>
          <a:prstGeom prst="rect">
            <a:avLst/>
          </a:prstGeom>
        </p:spPr>
      </p:pic>
    </p:spTree>
  </p:cSld>
  <p:clrMapOvr>
    <a:masterClrMapping/>
  </p:clrMapOvr>
  <p:extLst>
    <p:ext uri="{DCECCB84-F9BA-43D5-87BE-67443E8EF086}">
      <p15:sldGuideLst xmlns:p15="http://schemas.microsoft.com/office/powerpoint/2012/main">
        <p15:guide id="1" orient="horz" pos="1298" userDrawn="1">
          <p15:clr>
            <a:srgbClr val="FBAE40"/>
          </p15:clr>
        </p15:guide>
        <p15:guide id="2" pos="7318" userDrawn="1">
          <p15:clr>
            <a:srgbClr val="FBAE40"/>
          </p15:clr>
        </p15:guide>
        <p15:guide id="3" orient="horz" pos="255" userDrawn="1">
          <p15:clr>
            <a:srgbClr val="FBAE40"/>
          </p15:clr>
        </p15:guide>
        <p15:guide id="4" orient="horz" pos="650" userDrawn="1">
          <p15:clr>
            <a:srgbClr val="FBAE40"/>
          </p15:clr>
        </p15:guide>
        <p15:guide id="5" orient="horz" pos="8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2pt Single Column">
    <p:bg>
      <p:bgPr>
        <a:solidFill>
          <a:schemeClr val="accent2"/>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E4CDBA2F-9D6C-4CFD-9CF6-39A106883D46}"/>
              </a:ext>
            </a:extLst>
          </p:cNvPr>
          <p:cNvSpPr>
            <a:spLocks noGrp="1"/>
          </p:cNvSpPr>
          <p:nvPr>
            <p:ph type="body" sz="quarter" idx="14"/>
          </p:nvPr>
        </p:nvSpPr>
        <p:spPr>
          <a:xfrm>
            <a:off x="575732" y="360000"/>
            <a:ext cx="11040533" cy="757761"/>
          </a:xfrm>
        </p:spPr>
        <p:txBody>
          <a:bodyPr/>
          <a:lstStyle>
            <a:lvl1pPr marL="0" indent="0">
              <a:lnSpc>
                <a:spcPct val="100000"/>
              </a:lnSpc>
              <a:spcAft>
                <a:spcPts val="0"/>
              </a:spcAft>
              <a:buFont typeface="Arial" panose="020B0604020202020204" pitchFamily="34" charset="0"/>
              <a:buNone/>
              <a:defRPr sz="2200" b="1">
                <a:solidFill>
                  <a:schemeClr val="bg1"/>
                </a:solidFill>
              </a:defRPr>
            </a:lvl1pPr>
            <a:lvl2pPr marL="0" indent="0">
              <a:lnSpc>
                <a:spcPts val="2600"/>
              </a:lnSpc>
              <a:spcAft>
                <a:spcPts val="0"/>
              </a:spcAft>
              <a:buNone/>
              <a:defRPr sz="2400" b="1">
                <a:solidFill>
                  <a:schemeClr val="bg1"/>
                </a:solidFill>
              </a:defRPr>
            </a:lvl2pPr>
          </a:lstStyle>
          <a:p>
            <a:pPr lvl="0"/>
            <a:r>
              <a:rPr lang="en-US"/>
              <a:t>Edit Master text styles</a:t>
            </a:r>
          </a:p>
        </p:txBody>
      </p:sp>
      <p:sp>
        <p:nvSpPr>
          <p:cNvPr id="3" name="Content Placeholder 2"/>
          <p:cNvSpPr>
            <a:spLocks noGrp="1"/>
          </p:cNvSpPr>
          <p:nvPr>
            <p:ph idx="1"/>
          </p:nvPr>
        </p:nvSpPr>
        <p:spPr>
          <a:xfrm>
            <a:off x="575733" y="1260000"/>
            <a:ext cx="7632000" cy="4712169"/>
          </a:xfrm>
        </p:spPr>
        <p:txBody>
          <a:bodyPr/>
          <a:lstStyle>
            <a:lvl1pPr>
              <a:lnSpc>
                <a:spcPct val="100000"/>
              </a:lnSpc>
              <a:spcAft>
                <a:spcPts val="1200"/>
              </a:spcAft>
              <a:defRPr sz="2200">
                <a:solidFill>
                  <a:schemeClr val="bg1"/>
                </a:solidFill>
              </a:defRPr>
            </a:lvl1pPr>
            <a:lvl2pPr>
              <a:lnSpc>
                <a:spcPct val="100000"/>
              </a:lnSpc>
              <a:spcAft>
                <a:spcPts val="1200"/>
              </a:spcAft>
              <a:defRPr sz="2200">
                <a:solidFill>
                  <a:schemeClr val="bg1"/>
                </a:solidFill>
              </a:defRPr>
            </a:lvl2pPr>
            <a:lvl3pPr>
              <a:lnSpc>
                <a:spcPct val="100000"/>
              </a:lnSpc>
              <a:spcAft>
                <a:spcPts val="1200"/>
              </a:spcAft>
              <a:defRPr sz="2200">
                <a:solidFill>
                  <a:schemeClr val="bg1"/>
                </a:solidFill>
              </a:defRPr>
            </a:lvl3pPr>
            <a:lvl4pPr>
              <a:lnSpc>
                <a:spcPct val="100000"/>
              </a:lnSpc>
              <a:spcAft>
                <a:spcPts val="1200"/>
              </a:spcAft>
              <a:defRPr sz="2200">
                <a:solidFill>
                  <a:schemeClr val="bg1"/>
                </a:solidFill>
              </a:defRPr>
            </a:lvl4pPr>
            <a:lvl5pPr>
              <a:lnSpc>
                <a:spcPct val="100000"/>
              </a:lnSpc>
              <a:spcAft>
                <a:spcPts val="1200"/>
              </a:spcAft>
              <a:defRPr sz="2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575734" y="6405418"/>
            <a:ext cx="110405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768914-65C9-47A1-AA75-8B11B7A63B00}"/>
              </a:ext>
            </a:extLst>
          </p:cNvPr>
          <p:cNvCxnSpPr/>
          <p:nvPr userDrawn="1"/>
        </p:nvCxnSpPr>
        <p:spPr>
          <a:xfrm>
            <a:off x="575734" y="1152000"/>
            <a:ext cx="110405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7D780908-091B-4CBF-9C4C-134E9419E4E1}"/>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bg1"/>
                </a:solidFill>
              </a:defRPr>
            </a:lvl1pPr>
          </a:lstStyle>
          <a:p>
            <a:fld id="{E8A74B61-50D3-3946-8366-1E447A2A8431}"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3B61ADF-F514-4348-9417-4B43542A6BB9}"/>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2838869551"/>
      </p:ext>
    </p:extLst>
  </p:cSld>
  <p:clrMapOvr>
    <a:masterClrMapping/>
  </p:clrMapOvr>
  <p:extLst>
    <p:ext uri="{DCECCB84-F9BA-43D5-87BE-67443E8EF086}">
      <p15:sldGuideLst xmlns:p15="http://schemas.microsoft.com/office/powerpoint/2012/main">
        <p15:guide id="1" orient="horz" pos="1956"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733" y="359999"/>
            <a:ext cx="11040532" cy="688473"/>
          </a:xfrm>
        </p:spPr>
        <p:txBody>
          <a:bodyPr/>
          <a:lstStyle>
            <a:lvl1pPr>
              <a:defRPr cap="none"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75733" y="1296000"/>
            <a:ext cx="11040532" cy="4896000"/>
          </a:xfrm>
        </p:spPr>
        <p:txBody>
          <a:bodyPr numCol="2" spcCol="288000"/>
          <a:lstStyle>
            <a:lvl1pPr marL="324000" indent="0">
              <a:lnSpc>
                <a:spcPct val="100000"/>
              </a:lnSpc>
              <a:spcAft>
                <a:spcPts val="600"/>
              </a:spcAft>
              <a:tabLst/>
              <a:defRPr sz="1600" b="1">
                <a:solidFill>
                  <a:schemeClr val="accent3"/>
                </a:solidFill>
              </a:defRPr>
            </a:lvl1pPr>
            <a:lvl2pPr marL="0" indent="0">
              <a:lnSpc>
                <a:spcPct val="100000"/>
              </a:lnSpc>
              <a:spcAft>
                <a:spcPts val="600"/>
              </a:spcAft>
              <a:buNone/>
              <a:tabLst>
                <a:tab pos="447675" algn="l"/>
              </a:tabLst>
              <a:defRPr sz="1600">
                <a:solidFill>
                  <a:schemeClr val="bg1"/>
                </a:solidFill>
              </a:defRPr>
            </a:lvl2pPr>
            <a:lvl3pPr marL="180000" indent="-216000">
              <a:lnSpc>
                <a:spcPts val="1440"/>
              </a:lnSpc>
              <a:spcAft>
                <a:spcPts val="600"/>
              </a:spcAft>
              <a:buFont typeface="Arial" panose="020B0604020202020204" pitchFamily="34" charset="0"/>
              <a:buChar char="•"/>
              <a:defRPr sz="1200">
                <a:solidFill>
                  <a:schemeClr val="bg1"/>
                </a:solidFill>
              </a:defRPr>
            </a:lvl3pPr>
            <a:lvl4pPr>
              <a:lnSpc>
                <a:spcPts val="1440"/>
              </a:lnSpc>
              <a:spcAft>
                <a:spcPts val="600"/>
              </a:spcAft>
              <a:defRPr sz="1200">
                <a:solidFill>
                  <a:schemeClr val="bg1"/>
                </a:solidFill>
              </a:defRPr>
            </a:lvl4pPr>
            <a:lvl5pPr>
              <a:lnSpc>
                <a:spcPts val="1440"/>
              </a:lnSpc>
              <a:spcAft>
                <a:spcPts val="600"/>
              </a:spcAft>
              <a:defRPr sz="1200">
                <a:solidFill>
                  <a:schemeClr val="bg1"/>
                </a:solidFill>
              </a:defRPr>
            </a:lvl5pPr>
          </a:lstStyle>
          <a:p>
            <a:pPr lvl="0"/>
            <a:r>
              <a:rPr lang="en-US"/>
              <a:t>Edit Master text styles</a:t>
            </a:r>
          </a:p>
          <a:p>
            <a:pPr lvl="1"/>
            <a:r>
              <a:rPr lang="en-US"/>
              <a:t>Second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575734" y="1152000"/>
            <a:ext cx="110405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575734" y="6405418"/>
            <a:ext cx="110405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65607BA9-3467-4F06-83D5-B85028493A02}"/>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bg1"/>
                </a:solidFill>
              </a:defRPr>
            </a:lvl1pPr>
          </a:lstStyle>
          <a:p>
            <a:fld id="{E8A74B61-50D3-3946-8366-1E447A2A8431}"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7F15E993-770F-4DF5-AB37-E97A1CFAD61A}"/>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413077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3" y="1296000"/>
            <a:ext cx="9180000" cy="4712170"/>
          </a:xfrm>
        </p:spPr>
        <p:txBody>
          <a:bodyPr numCol="2" spcCol="432000" rtlCol="0"/>
          <a:lstStyle>
            <a:lvl1pPr>
              <a:lnSpc>
                <a:spcPct val="100000"/>
              </a:lnSpc>
              <a:spcAft>
                <a:spcPts val="1000"/>
              </a:spcAft>
              <a:defRPr sz="1400"/>
            </a:lvl1pPr>
            <a:lvl2pPr marL="179388" indent="-179388">
              <a:lnSpc>
                <a:spcPct val="100000"/>
              </a:lnSpc>
              <a:spcAft>
                <a:spcPts val="1000"/>
              </a:spcAft>
              <a:defRPr sz="1400"/>
            </a:lvl2pPr>
            <a:lvl3pPr>
              <a:lnSpc>
                <a:spcPct val="100000"/>
              </a:lnSpc>
              <a:spcAft>
                <a:spcPts val="1000"/>
              </a:spcAft>
              <a:defRPr sz="1400"/>
            </a:lvl3pPr>
            <a:lvl4pPr>
              <a:lnSpc>
                <a:spcPct val="100000"/>
              </a:lnSpc>
              <a:spcAft>
                <a:spcPts val="1000"/>
              </a:spcAft>
              <a:defRPr sz="1400"/>
            </a:lvl4pPr>
            <a:lvl5pPr>
              <a:lnSpc>
                <a:spcPct val="100000"/>
              </a:lnSpc>
              <a:spcAft>
                <a:spcPts val="10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D6E512F-17E5-411B-AD21-A17ACDD08764}"/>
              </a:ext>
            </a:extLst>
          </p:cNvPr>
          <p:cNvCxnSpPr/>
          <p:nvPr userDrawn="1"/>
        </p:nvCxnSpPr>
        <p:spPr>
          <a:xfrm>
            <a:off x="575734" y="6405418"/>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4BEBD6-B0BB-43E9-92A2-96893713C5DD}"/>
              </a:ext>
            </a:extLst>
          </p:cNvPr>
          <p:cNvCxnSpPr/>
          <p:nvPr userDrawn="1"/>
        </p:nvCxnSpPr>
        <p:spPr>
          <a:xfrm>
            <a:off x="575734" y="1152000"/>
            <a:ext cx="11040533"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849F6B7D-7C1D-472B-A89E-BB8E3624FFA3}"/>
              </a:ext>
            </a:extLst>
          </p:cNvPr>
          <p:cNvSpPr>
            <a:spLocks noGrp="1"/>
          </p:cNvSpPr>
          <p:nvPr>
            <p:ph type="body" sz="quarter" idx="14"/>
          </p:nvPr>
        </p:nvSpPr>
        <p:spPr>
          <a:xfrm>
            <a:off x="575733" y="360000"/>
            <a:ext cx="11040534" cy="757761"/>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stStyle>
          <a:p>
            <a:pPr lvl="0"/>
            <a:r>
              <a:rPr lang="en-US"/>
              <a:t>Edit Master text styles</a:t>
            </a:r>
          </a:p>
          <a:p>
            <a:pPr lvl="1"/>
            <a:r>
              <a:rPr lang="en-US"/>
              <a:t>Second level</a:t>
            </a:r>
          </a:p>
        </p:txBody>
      </p:sp>
      <p:sp>
        <p:nvSpPr>
          <p:cNvPr id="13" name="Slide Number Placeholder 5">
            <a:extLst>
              <a:ext uri="{FF2B5EF4-FFF2-40B4-BE49-F238E27FC236}">
                <a16:creationId xmlns:a16="http://schemas.microsoft.com/office/drawing/2014/main" id="{23111ECA-C5CB-403F-9E82-54CFBA6FB156}"/>
              </a:ext>
            </a:extLst>
          </p:cNvPr>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18E22936-1F07-4BFD-A494-9474B76CA341}"/>
              </a:ext>
            </a:extLst>
          </p:cNvPr>
          <p:cNvPicPr>
            <a:picLocks noChangeAspect="1"/>
          </p:cNvPicPr>
          <p:nvPr userDrawn="1"/>
        </p:nvPicPr>
        <p:blipFill>
          <a:blip r:embed="rId2"/>
          <a:stretch>
            <a:fillRect/>
          </a:stretch>
        </p:blipFill>
        <p:spPr>
          <a:xfrm>
            <a:off x="576000" y="6454800"/>
            <a:ext cx="1172281" cy="288000"/>
          </a:xfrm>
          <a:prstGeom prst="rect">
            <a:avLst/>
          </a:prstGeom>
        </p:spPr>
      </p:pic>
    </p:spTree>
    <p:extLst>
      <p:ext uri="{BB962C8B-B14F-4D97-AF65-F5344CB8AC3E}">
        <p14:creationId xmlns:p14="http://schemas.microsoft.com/office/powerpoint/2010/main" val="29311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2" y="359999"/>
            <a:ext cx="11040534" cy="522533"/>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575733" y="1303425"/>
            <a:ext cx="9192000" cy="4672042"/>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62492" y="6444000"/>
            <a:ext cx="1053774" cy="226299"/>
          </a:xfrm>
          <a:prstGeom prst="rect">
            <a:avLst/>
          </a:prstGeom>
        </p:spPr>
        <p:txBody>
          <a:bodyPr vert="horz" lIns="0" tIns="0" rIns="0" bIns="0" rtlCol="0" anchor="t" anchorCtr="0">
            <a:noAutofit/>
          </a:bodyPr>
          <a:lstStyle>
            <a:lvl1pPr algn="r">
              <a:lnSpc>
                <a:spcPct val="100000"/>
              </a:lnSpc>
              <a:defRPr sz="1000">
                <a:solidFill>
                  <a:schemeClr val="tx2"/>
                </a:solidFill>
              </a:defRPr>
            </a:lvl1pPr>
          </a:lstStyle>
          <a:p>
            <a:fld id="{E8A74B61-50D3-3946-8366-1E447A2A8431}" type="slidenum">
              <a:rPr lang="en-US" smtClean="0"/>
              <a:pPr/>
              <a:t>‹#›</a:t>
            </a:fld>
            <a:endParaRPr lang="en-US"/>
          </a:p>
        </p:txBody>
      </p:sp>
    </p:spTree>
    <p:extLst>
      <p:ext uri="{BB962C8B-B14F-4D97-AF65-F5344CB8AC3E}">
        <p14:creationId xmlns:p14="http://schemas.microsoft.com/office/powerpoint/2010/main" val="1930818696"/>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80" r:id="rId3"/>
    <p:sldLayoutId id="2147483666" r:id="rId4"/>
    <p:sldLayoutId id="2147483667" r:id="rId5"/>
    <p:sldLayoutId id="2147483662" r:id="rId6"/>
    <p:sldLayoutId id="2147483669" r:id="rId7"/>
    <p:sldLayoutId id="2147483671" r:id="rId8"/>
    <p:sldLayoutId id="2147483663" r:id="rId9"/>
    <p:sldLayoutId id="2147483670" r:id="rId10"/>
    <p:sldLayoutId id="2147483664" r:id="rId11"/>
    <p:sldLayoutId id="2147483673" r:id="rId12"/>
    <p:sldLayoutId id="2147483674" r:id="rId13"/>
    <p:sldLayoutId id="2147483665" r:id="rId14"/>
    <p:sldLayoutId id="2147483668" r:id="rId15"/>
    <p:sldLayoutId id="2147483672" r:id="rId16"/>
    <p:sldLayoutId id="2147483676" r:id="rId17"/>
    <p:sldLayoutId id="2147483679" r:id="rId18"/>
  </p:sldLayoutIdLst>
  <p:hf hdr="0" ftr="0" dt="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2"/>
          </a:solidFill>
          <a:latin typeface="+mn-lt"/>
          <a:ea typeface="+mn-ea"/>
          <a:cs typeface="+mn-cs"/>
        </a:defRPr>
      </a:lvl1pPr>
      <a:lvl2pPr marL="180000" indent="-2160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2"/>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1" userDrawn="1">
          <p15:clr>
            <a:srgbClr val="F26B43"/>
          </p15:clr>
        </p15:guide>
        <p15:guide id="2" pos="3840" userDrawn="1">
          <p15:clr>
            <a:srgbClr val="F26B43"/>
          </p15:clr>
        </p15:guide>
        <p15:guide id="3" orient="horz" pos="3110" userDrawn="1">
          <p15:clr>
            <a:srgbClr val="F26B43"/>
          </p15:clr>
        </p15:guide>
        <p15:guide id="4" orient="horz" pos="4083" userDrawn="1">
          <p15:clr>
            <a:srgbClr val="F26B43"/>
          </p15:clr>
        </p15:guide>
        <p15:guide id="5" pos="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us06web.zoom.us/j/89204856117?pwd=ZybqSTcso08Ohr39hQYjp6ftUujAs2.1" TargetMode="External"/><Relationship Id="rId2" Type="http://schemas.openxmlformats.org/officeDocument/2006/relationships/hyperlink" Target="https://www.bilhpn.org/provider-resources/resource-center/masshealth-aco-2023-tiering-requirements/" TargetMode="External"/><Relationship Id="rId1" Type="http://schemas.openxmlformats.org/officeDocument/2006/relationships/slideLayout" Target="../slideLayouts/slideLayout6.xml"/><Relationship Id="rId6" Type="http://schemas.openxmlformats.org/officeDocument/2006/relationships/hyperlink" Target="mailto:Katerina.koch@lahey.org" TargetMode="External"/><Relationship Id="rId5" Type="http://schemas.openxmlformats.org/officeDocument/2006/relationships/hyperlink" Target="mailto:alanna.m.daley@lahey.org" TargetMode="External"/><Relationship Id="rId4" Type="http://schemas.openxmlformats.org/officeDocument/2006/relationships/hyperlink" Target="https://forms.office.com/Pages/ResponsePage.aspx?id=oGWYO2bwRki_TRE_S-8HVW2bncFJ7s9NvauvLxa3sLhURFc1MThVUFA4OEhWVTFQQlQ4QTlYM1EwNC4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bilhpn.org/wp-content/uploads/2023/10/100923_MH-Tiering-Grid.xlsx"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97A164-D57B-4AE1-A0B8-5C1D896AB6D3}"/>
              </a:ext>
            </a:extLst>
          </p:cNvPr>
          <p:cNvSpPr>
            <a:spLocks noGrp="1"/>
          </p:cNvSpPr>
          <p:nvPr>
            <p:ph type="ctrTitle"/>
          </p:nvPr>
        </p:nvSpPr>
        <p:spPr>
          <a:xfrm>
            <a:off x="576000" y="1510271"/>
            <a:ext cx="8054330" cy="1050505"/>
          </a:xfrm>
        </p:spPr>
        <p:txBody>
          <a:bodyPr/>
          <a:lstStyle/>
          <a:p>
            <a:r>
              <a:rPr lang="en-GB"/>
              <a:t>BILHPN </a:t>
            </a:r>
            <a:r>
              <a:rPr lang="en-GB" err="1"/>
              <a:t>WellSense</a:t>
            </a:r>
            <a:r>
              <a:rPr lang="en-GB"/>
              <a:t> MassHealth ACO</a:t>
            </a:r>
            <a:br>
              <a:rPr lang="en-GB"/>
            </a:br>
            <a:r>
              <a:rPr lang="en-GB"/>
              <a:t>Tiering Office Hours</a:t>
            </a:r>
            <a:endParaRPr lang="en-GB">
              <a:solidFill>
                <a:schemeClr val="bg1"/>
              </a:solidFill>
            </a:endParaRPr>
          </a:p>
        </p:txBody>
      </p:sp>
      <p:sp>
        <p:nvSpPr>
          <p:cNvPr id="15" name="Subtitle 14">
            <a:extLst>
              <a:ext uri="{FF2B5EF4-FFF2-40B4-BE49-F238E27FC236}">
                <a16:creationId xmlns:a16="http://schemas.microsoft.com/office/drawing/2014/main" id="{D4AABA6C-01ED-4757-A715-A4CA3C4944BE}"/>
              </a:ext>
            </a:extLst>
          </p:cNvPr>
          <p:cNvSpPr>
            <a:spLocks noGrp="1"/>
          </p:cNvSpPr>
          <p:nvPr>
            <p:ph type="subTitle" idx="1"/>
          </p:nvPr>
        </p:nvSpPr>
        <p:spPr/>
        <p:txBody>
          <a:bodyPr/>
          <a:lstStyle/>
          <a:p>
            <a:r>
              <a:rPr lang="en-GB" sz="2000"/>
              <a:t>October 26, 2023</a:t>
            </a:r>
          </a:p>
        </p:txBody>
      </p:sp>
    </p:spTree>
    <p:extLst>
      <p:ext uri="{BB962C8B-B14F-4D97-AF65-F5344CB8AC3E}">
        <p14:creationId xmlns:p14="http://schemas.microsoft.com/office/powerpoint/2010/main" val="134113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538925" y="5548237"/>
            <a:ext cx="10202830" cy="1430480"/>
          </a:xfrm>
        </p:spPr>
        <p:txBody>
          <a:bodyPr/>
          <a:lstStyle/>
          <a:p>
            <a:r>
              <a:rPr lang="en-US">
                <a:cs typeface="Arial"/>
              </a:rPr>
              <a:t>Planning for 2024</a:t>
            </a:r>
            <a:endParaRPr lang="en-US"/>
          </a:p>
        </p:txBody>
      </p:sp>
    </p:spTree>
    <p:extLst>
      <p:ext uri="{BB962C8B-B14F-4D97-AF65-F5344CB8AC3E}">
        <p14:creationId xmlns:p14="http://schemas.microsoft.com/office/powerpoint/2010/main" val="106251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65273487-754B-4764-90CF-B526B4A1F8E1}"/>
              </a:ext>
            </a:extLst>
          </p:cNvPr>
          <p:cNvSpPr>
            <a:spLocks noGrp="1"/>
          </p:cNvSpPr>
          <p:nvPr>
            <p:ph idx="14"/>
          </p:nvPr>
        </p:nvSpPr>
        <p:spPr>
          <a:xfrm>
            <a:off x="796526" y="4770602"/>
            <a:ext cx="10933782" cy="1566565"/>
          </a:xfrm>
        </p:spPr>
        <p:txBody>
          <a:bodyPr/>
          <a:lstStyle/>
          <a:p>
            <a:pPr marL="342900" indent="-342900" fontAlgn="base">
              <a:buFont typeface="Arial" panose="020B0604020202020204" pitchFamily="34" charset="0"/>
              <a:buChar char="•"/>
            </a:pPr>
            <a:r>
              <a:rPr lang="en-US" sz="1800"/>
              <a:t>Practices that are population specific will only be asked to provide evidence for the requirements specific to the populations they serve </a:t>
            </a:r>
            <a:endParaRPr lang="en-US" sz="1800">
              <a:cs typeface="Arial"/>
            </a:endParaRPr>
          </a:p>
          <a:p>
            <a:pPr marL="737870" lvl="3" indent="-179070"/>
            <a:r>
              <a:rPr lang="en-US" sz="1800"/>
              <a:t>Family Medicine practices will be asked to provide evidence for adult and pediatric requirements.</a:t>
            </a:r>
            <a:endParaRPr lang="en-US" sz="1800">
              <a:cs typeface="Arial"/>
            </a:endParaRPr>
          </a:p>
          <a:p>
            <a:pPr marL="737870" lvl="3" indent="-179070"/>
            <a:r>
              <a:rPr lang="en-US" sz="1800"/>
              <a:t>Pediatric and adult practices will only be asked to provide evidence to their respective populations.</a:t>
            </a:r>
            <a:endParaRPr lang="en-GB" sz="1800">
              <a:cs typeface="Arial"/>
            </a:endParaRPr>
          </a:p>
        </p:txBody>
      </p:sp>
      <p:sp>
        <p:nvSpPr>
          <p:cNvPr id="12" name="Text Placeholder 11">
            <a:extLst>
              <a:ext uri="{FF2B5EF4-FFF2-40B4-BE49-F238E27FC236}">
                <a16:creationId xmlns:a16="http://schemas.microsoft.com/office/drawing/2014/main" id="{188CD848-2D35-433E-8F87-4393AF94F3ED}"/>
              </a:ext>
            </a:extLst>
          </p:cNvPr>
          <p:cNvSpPr>
            <a:spLocks noGrp="1"/>
          </p:cNvSpPr>
          <p:nvPr>
            <p:ph type="body" sz="quarter" idx="16"/>
          </p:nvPr>
        </p:nvSpPr>
        <p:spPr/>
        <p:txBody>
          <a:bodyPr/>
          <a:lstStyle/>
          <a:p>
            <a:endParaRPr lang="en-GB"/>
          </a:p>
          <a:p>
            <a:r>
              <a:rPr lang="en-GB"/>
              <a:t>Changing from Tier-to-Tier Designation </a:t>
            </a:r>
            <a:endParaRPr lang="en-GB">
              <a:cs typeface="Arial"/>
            </a:endParaRPr>
          </a:p>
        </p:txBody>
      </p:sp>
      <p:sp>
        <p:nvSpPr>
          <p:cNvPr id="47" name="Slide Number Placeholder 46">
            <a:extLst>
              <a:ext uri="{FF2B5EF4-FFF2-40B4-BE49-F238E27FC236}">
                <a16:creationId xmlns:a16="http://schemas.microsoft.com/office/drawing/2014/main" id="{173BE56B-7EB8-4811-8425-578857AEC102}"/>
              </a:ext>
            </a:extLst>
          </p:cNvPr>
          <p:cNvSpPr>
            <a:spLocks noGrp="1"/>
          </p:cNvSpPr>
          <p:nvPr>
            <p:ph type="sldNum" sz="quarter" idx="4"/>
          </p:nvPr>
        </p:nvSpPr>
        <p:spPr/>
        <p:txBody>
          <a:bodyPr/>
          <a:lstStyle/>
          <a:p>
            <a:fld id="{E8A74B61-50D3-3946-8366-1E447A2A8431}" type="slidenum">
              <a:rPr lang="en-US" smtClean="0"/>
              <a:pPr/>
              <a:t>11</a:t>
            </a:fld>
            <a:endParaRPr lang="en-US"/>
          </a:p>
        </p:txBody>
      </p:sp>
      <p:graphicFrame>
        <p:nvGraphicFramePr>
          <p:cNvPr id="1093" name="Table 1092">
            <a:extLst>
              <a:ext uri="{FF2B5EF4-FFF2-40B4-BE49-F238E27FC236}">
                <a16:creationId xmlns:a16="http://schemas.microsoft.com/office/drawing/2014/main" id="{9740189C-F525-B930-7A93-75CF634BE238}"/>
              </a:ext>
            </a:extLst>
          </p:cNvPr>
          <p:cNvGraphicFramePr>
            <a:graphicFrameLocks noGrp="1"/>
          </p:cNvGraphicFramePr>
          <p:nvPr>
            <p:extLst>
              <p:ext uri="{D42A27DB-BD31-4B8C-83A1-F6EECF244321}">
                <p14:modId xmlns:p14="http://schemas.microsoft.com/office/powerpoint/2010/main" val="1355192246"/>
              </p:ext>
            </p:extLst>
          </p:nvPr>
        </p:nvGraphicFramePr>
        <p:xfrm>
          <a:off x="1496785" y="1551214"/>
          <a:ext cx="9597504" cy="2850991"/>
        </p:xfrm>
        <a:graphic>
          <a:graphicData uri="http://schemas.openxmlformats.org/drawingml/2006/table">
            <a:tbl>
              <a:tblPr firstRow="1" bandRow="1">
                <a:tableStyleId>{5C22544A-7EE6-4342-B048-85BDC9FD1C3A}</a:tableStyleId>
              </a:tblPr>
              <a:tblGrid>
                <a:gridCol w="3199168">
                  <a:extLst>
                    <a:ext uri="{9D8B030D-6E8A-4147-A177-3AD203B41FA5}">
                      <a16:colId xmlns:a16="http://schemas.microsoft.com/office/drawing/2014/main" val="2270205214"/>
                    </a:ext>
                  </a:extLst>
                </a:gridCol>
                <a:gridCol w="3199168">
                  <a:extLst>
                    <a:ext uri="{9D8B030D-6E8A-4147-A177-3AD203B41FA5}">
                      <a16:colId xmlns:a16="http://schemas.microsoft.com/office/drawing/2014/main" val="2878279835"/>
                    </a:ext>
                  </a:extLst>
                </a:gridCol>
                <a:gridCol w="3199168">
                  <a:extLst>
                    <a:ext uri="{9D8B030D-6E8A-4147-A177-3AD203B41FA5}">
                      <a16:colId xmlns:a16="http://schemas.microsoft.com/office/drawing/2014/main" val="1567318409"/>
                    </a:ext>
                  </a:extLst>
                </a:gridCol>
              </a:tblGrid>
              <a:tr h="839311">
                <a:tc>
                  <a:txBody>
                    <a:bodyPr/>
                    <a:lstStyle/>
                    <a:p>
                      <a:pPr algn="ctr"/>
                      <a:r>
                        <a:rPr lang="en-US"/>
                        <a:t>Practices maintaining their Tier 1 designation</a:t>
                      </a:r>
                    </a:p>
                  </a:txBody>
                  <a:tcPr/>
                </a:tc>
                <a:tc>
                  <a:txBody>
                    <a:bodyPr/>
                    <a:lstStyle/>
                    <a:p>
                      <a:pPr algn="ctr"/>
                      <a:r>
                        <a:rPr lang="en-US"/>
                        <a:t>Pra</a:t>
                      </a:r>
                      <a:r>
                        <a:rPr lang="en-US" sz="1800" b="1">
                          <a:solidFill>
                            <a:schemeClr val="bg1"/>
                          </a:solidFill>
                        </a:rPr>
                        <a:t>ctices moving from Tier 1 </a:t>
                      </a:r>
                      <a:r>
                        <a:rPr lang="en-US" sz="1800" b="1" i="0" u="none" strike="noStrike" noProof="0">
                          <a:solidFill>
                            <a:schemeClr val="bg1"/>
                          </a:solidFill>
                          <a:latin typeface="Arial"/>
                        </a:rPr>
                        <a:t>→ 2</a:t>
                      </a:r>
                      <a:endParaRPr lang="en-US" sz="1800" b="1">
                        <a:solidFill>
                          <a:schemeClr val="bg1"/>
                        </a:solidFill>
                      </a:endParaRPr>
                    </a:p>
                  </a:txBody>
                  <a:tcPr/>
                </a:tc>
                <a:tc>
                  <a:txBody>
                    <a:bodyPr/>
                    <a:lstStyle/>
                    <a:p>
                      <a:pPr algn="ctr"/>
                      <a:r>
                        <a:rPr lang="en-US"/>
                        <a:t>Practices maintaining their Tier 2 or 3 designation </a:t>
                      </a:r>
                    </a:p>
                  </a:txBody>
                  <a:tcPr/>
                </a:tc>
                <a:extLst>
                  <a:ext uri="{0D108BD9-81ED-4DB2-BD59-A6C34878D82A}">
                    <a16:rowId xmlns:a16="http://schemas.microsoft.com/office/drawing/2014/main" val="656523503"/>
                  </a:ext>
                </a:extLst>
              </a:tr>
              <a:tr h="1915819">
                <a:tc>
                  <a:txBody>
                    <a:bodyPr/>
                    <a:lstStyle/>
                    <a:p>
                      <a:r>
                        <a:rPr lang="en-US">
                          <a:solidFill>
                            <a:schemeClr val="accent1"/>
                          </a:solidFill>
                        </a:rPr>
                        <a:t>There have been no changes to the tier requirements at this designation. </a:t>
                      </a:r>
                    </a:p>
                    <a:p>
                      <a:pPr lvl="0">
                        <a:buNone/>
                      </a:pPr>
                      <a:r>
                        <a:rPr lang="en-US">
                          <a:solidFill>
                            <a:schemeClr val="accent1"/>
                          </a:solidFill>
                        </a:rPr>
                        <a:t>Any practice may be selected for an audit in 2024.</a:t>
                      </a:r>
                    </a:p>
                  </a:txBody>
                  <a:tcPr/>
                </a:tc>
                <a:tc>
                  <a:txBody>
                    <a:bodyPr/>
                    <a:lstStyle/>
                    <a:p>
                      <a:r>
                        <a:rPr lang="en-US">
                          <a:solidFill>
                            <a:schemeClr val="accent1"/>
                          </a:solidFill>
                        </a:rPr>
                        <a:t>Practices changing tier designations must continue to meet all Tier 1 requirements for the population they serve in addition to Tier 2 requirements.</a:t>
                      </a:r>
                    </a:p>
                  </a:txBody>
                  <a:tcPr/>
                </a:tc>
                <a:tc>
                  <a:txBody>
                    <a:bodyPr/>
                    <a:lstStyle/>
                    <a:p>
                      <a:r>
                        <a:rPr lang="en-US">
                          <a:solidFill>
                            <a:schemeClr val="accent1"/>
                          </a:solidFill>
                        </a:rPr>
                        <a:t>Th</a:t>
                      </a:r>
                      <a:r>
                        <a:rPr lang="en-US" sz="1800" b="0" i="0" u="none" strike="noStrike" noProof="0">
                          <a:solidFill>
                            <a:schemeClr val="accent1"/>
                          </a:solidFill>
                          <a:latin typeface="Arial"/>
                        </a:rPr>
                        <a:t>ere have been no changes to the tier requirements at this designation. </a:t>
                      </a:r>
                      <a:endParaRPr lang="en-US" sz="1800" b="0" i="0" u="none" strike="noStrike" noProof="0">
                        <a:solidFill>
                          <a:srgbClr val="183E75"/>
                        </a:solidFill>
                        <a:latin typeface="Arial"/>
                      </a:endParaRPr>
                    </a:p>
                    <a:p>
                      <a:pPr lvl="0">
                        <a:buNone/>
                      </a:pPr>
                      <a:r>
                        <a:rPr lang="en-US" sz="1800" b="0" i="0" u="none" strike="noStrike" noProof="0">
                          <a:solidFill>
                            <a:schemeClr val="accent1"/>
                          </a:solidFill>
                          <a:latin typeface="Arial"/>
                        </a:rPr>
                        <a:t>Any practice may be selected for an audit in 2024.</a:t>
                      </a:r>
                      <a:endParaRPr lang="en-US" sz="1800" b="0" i="0" u="none" strike="noStrike" noProof="0">
                        <a:solidFill>
                          <a:srgbClr val="183E75"/>
                        </a:solidFill>
                        <a:latin typeface="Arial"/>
                      </a:endParaRPr>
                    </a:p>
                    <a:p>
                      <a:pPr lvl="0">
                        <a:buNone/>
                      </a:pPr>
                      <a:endParaRPr lang="en-US">
                        <a:solidFill>
                          <a:schemeClr val="accent1"/>
                        </a:solidFill>
                      </a:endParaRPr>
                    </a:p>
                  </a:txBody>
                  <a:tcPr/>
                </a:tc>
                <a:extLst>
                  <a:ext uri="{0D108BD9-81ED-4DB2-BD59-A6C34878D82A}">
                    <a16:rowId xmlns:a16="http://schemas.microsoft.com/office/drawing/2014/main" val="1895442717"/>
                  </a:ext>
                </a:extLst>
              </a:tr>
            </a:tbl>
          </a:graphicData>
        </a:graphic>
      </p:graphicFrame>
    </p:spTree>
    <p:extLst>
      <p:ext uri="{BB962C8B-B14F-4D97-AF65-F5344CB8AC3E}">
        <p14:creationId xmlns:p14="http://schemas.microsoft.com/office/powerpoint/2010/main" val="74922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631762" y="1217559"/>
            <a:ext cx="11040534" cy="4672042"/>
          </a:xfrm>
        </p:spPr>
        <p:txBody>
          <a:bodyPr/>
          <a:lstStyle/>
          <a:p>
            <a:pPr fontAlgn="base"/>
            <a:r>
              <a:rPr lang="en-US" sz="1800" i="1">
                <a:solidFill>
                  <a:srgbClr val="002060"/>
                </a:solidFill>
              </a:rPr>
              <a:t>For practices that attested to changing tier designation, going into effect on 1/1/2024: </a:t>
            </a:r>
            <a:endParaRPr lang="en-US">
              <a:solidFill>
                <a:srgbClr val="002060"/>
              </a:solidFill>
            </a:endParaRPr>
          </a:p>
          <a:p>
            <a:pPr marL="465455" lvl="1" indent="-285750"/>
            <a:r>
              <a:rPr lang="en-US" sz="1800">
                <a:solidFill>
                  <a:srgbClr val="002060"/>
                </a:solidFill>
              </a:rPr>
              <a:t>BILHPN will reach out to your Tiering/Quality Leads to scheduled brief 1:1s ahead of January </a:t>
            </a:r>
          </a:p>
          <a:p>
            <a:pPr marL="465455" lvl="1" indent="-285750"/>
            <a:r>
              <a:rPr lang="en-US" sz="1800">
                <a:solidFill>
                  <a:srgbClr val="002060"/>
                </a:solidFill>
              </a:rPr>
              <a:t>Practices</a:t>
            </a:r>
            <a:r>
              <a:rPr lang="en-US" sz="1800">
                <a:solidFill>
                  <a:srgbClr val="002060"/>
                </a:solidFill>
                <a:cs typeface="Arial"/>
              </a:rPr>
              <a:t> will need to fill out and submit to MassHealth Exhibit 1 of Appendix K to sign off on moving up in Tier.</a:t>
            </a:r>
            <a:endParaRPr lang="en-US">
              <a:solidFill>
                <a:srgbClr val="002060"/>
              </a:solidFill>
            </a:endParaRPr>
          </a:p>
          <a:p>
            <a:pPr marL="465455" lvl="1" indent="-285750">
              <a:buChar char="•"/>
            </a:pPr>
            <a:endParaRPr lang="en-US" sz="1800">
              <a:solidFill>
                <a:srgbClr val="002060"/>
              </a:solidFill>
              <a:cs typeface="Arial"/>
            </a:endParaRPr>
          </a:p>
          <a:p>
            <a:r>
              <a:rPr lang="en-US" sz="1800" i="1">
                <a:solidFill>
                  <a:srgbClr val="002060"/>
                </a:solidFill>
                <a:cs typeface="Arial"/>
              </a:rPr>
              <a:t>For practices interested in changing their tier designation in January, going into effect on 7/1/2024:</a:t>
            </a:r>
          </a:p>
          <a:p>
            <a:pPr marL="522605" lvl="1" indent="-285750"/>
            <a:r>
              <a:rPr lang="en-US" sz="1800">
                <a:solidFill>
                  <a:srgbClr val="002060"/>
                </a:solidFill>
                <a:cs typeface="Arial"/>
              </a:rPr>
              <a:t>Organizations must submit a list of practices that will be changing tier designation no later than the end of this year. </a:t>
            </a:r>
          </a:p>
          <a:p>
            <a:pPr marL="522605" lvl="1" indent="-285750"/>
            <a:r>
              <a:rPr lang="en-US" sz="1800">
                <a:solidFill>
                  <a:srgbClr val="002060"/>
                </a:solidFill>
                <a:cs typeface="Arial"/>
              </a:rPr>
              <a:t>Sign and submit Exhibit 1 on Appendix K to MassHealth by July 2024. </a:t>
            </a:r>
          </a:p>
          <a:p>
            <a:pPr fontAlgn="base"/>
            <a:endParaRPr lang="en-US" sz="1800">
              <a:solidFill>
                <a:srgbClr val="002060"/>
              </a:solidFill>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12</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solidFill>
                <a:srgbClr val="002060"/>
              </a:solidFill>
            </a:endParaRPr>
          </a:p>
          <a:p>
            <a:r>
              <a:rPr lang="en-GB" err="1">
                <a:solidFill>
                  <a:srgbClr val="002060"/>
                </a:solidFill>
              </a:rPr>
              <a:t>Reattestation</a:t>
            </a:r>
            <a:r>
              <a:rPr lang="en-GB">
                <a:solidFill>
                  <a:srgbClr val="002060"/>
                </a:solidFill>
              </a:rPr>
              <a:t> Timeline</a:t>
            </a:r>
            <a:endParaRPr lang="en-GB">
              <a:solidFill>
                <a:srgbClr val="002060"/>
              </a:solidFill>
              <a:cs typeface="Arial"/>
            </a:endParaRPr>
          </a:p>
        </p:txBody>
      </p:sp>
      <p:cxnSp>
        <p:nvCxnSpPr>
          <p:cNvPr id="2" name="Straight Arrow Connector 1">
            <a:extLst>
              <a:ext uri="{FF2B5EF4-FFF2-40B4-BE49-F238E27FC236}">
                <a16:creationId xmlns:a16="http://schemas.microsoft.com/office/drawing/2014/main" id="{D9E8B40E-2978-CE77-E3C8-E0155ADC32C0}"/>
              </a:ext>
            </a:extLst>
          </p:cNvPr>
          <p:cNvCxnSpPr/>
          <p:nvPr/>
        </p:nvCxnSpPr>
        <p:spPr>
          <a:xfrm>
            <a:off x="573743" y="5941358"/>
            <a:ext cx="11044515" cy="5154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573EC66-1AF9-EDC1-1328-FCF0D81E0284}"/>
              </a:ext>
            </a:extLst>
          </p:cNvPr>
          <p:cNvGrpSpPr/>
          <p:nvPr/>
        </p:nvGrpSpPr>
        <p:grpSpPr>
          <a:xfrm>
            <a:off x="336178" y="5233147"/>
            <a:ext cx="2017057" cy="734546"/>
            <a:chOff x="694766" y="5233147"/>
            <a:chExt cx="2017057" cy="734546"/>
          </a:xfrm>
        </p:grpSpPr>
        <p:cxnSp>
          <p:nvCxnSpPr>
            <p:cNvPr id="3" name="Straight Arrow Connector 2">
              <a:extLst>
                <a:ext uri="{FF2B5EF4-FFF2-40B4-BE49-F238E27FC236}">
                  <a16:creationId xmlns:a16="http://schemas.microsoft.com/office/drawing/2014/main" id="{954F3F50-5998-2DB3-A9AC-E393289AD68A}"/>
                </a:ext>
              </a:extLst>
            </p:cNvPr>
            <p:cNvCxnSpPr/>
            <p:nvPr/>
          </p:nvCxnSpPr>
          <p:spPr>
            <a:xfrm>
              <a:off x="1635498" y="5714441"/>
              <a:ext cx="6723" cy="25325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E32BCC-66C8-0D98-66D9-34F9E9C6ADD7}"/>
                </a:ext>
              </a:extLst>
            </p:cNvPr>
            <p:cNvSpPr txBox="1"/>
            <p:nvPr/>
          </p:nvSpPr>
          <p:spPr>
            <a:xfrm>
              <a:off x="694766" y="5233147"/>
              <a:ext cx="20170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2060"/>
                  </a:solidFill>
                  <a:cs typeface="Arial"/>
                </a:rPr>
                <a:t>Winter 23/24: Practices submit Appendix K</a:t>
              </a:r>
            </a:p>
          </p:txBody>
        </p:sp>
      </p:grpSp>
      <p:grpSp>
        <p:nvGrpSpPr>
          <p:cNvPr id="4" name="Group 3">
            <a:extLst>
              <a:ext uri="{FF2B5EF4-FFF2-40B4-BE49-F238E27FC236}">
                <a16:creationId xmlns:a16="http://schemas.microsoft.com/office/drawing/2014/main" id="{81B00463-0999-7F39-9B48-6B46C0FFC555}"/>
              </a:ext>
            </a:extLst>
          </p:cNvPr>
          <p:cNvGrpSpPr/>
          <p:nvPr/>
        </p:nvGrpSpPr>
        <p:grpSpPr>
          <a:xfrm>
            <a:off x="2055480" y="4735284"/>
            <a:ext cx="2554939" cy="1595653"/>
            <a:chOff x="2351635" y="4803320"/>
            <a:chExt cx="2554939" cy="1595653"/>
          </a:xfrm>
        </p:grpSpPr>
        <p:cxnSp>
          <p:nvCxnSpPr>
            <p:cNvPr id="13" name="Straight Arrow Connector 12">
              <a:extLst>
                <a:ext uri="{FF2B5EF4-FFF2-40B4-BE49-F238E27FC236}">
                  <a16:creationId xmlns:a16="http://schemas.microsoft.com/office/drawing/2014/main" id="{2825C723-4851-7E92-0893-B0E99638FC7F}"/>
                </a:ext>
              </a:extLst>
            </p:cNvPr>
            <p:cNvCxnSpPr>
              <a:cxnSpLocks/>
            </p:cNvCxnSpPr>
            <p:nvPr/>
          </p:nvCxnSpPr>
          <p:spPr>
            <a:xfrm flipH="1">
              <a:off x="3569632" y="5635998"/>
              <a:ext cx="4483" cy="3316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518255-B213-27B3-019F-8CDD294073C9}"/>
                </a:ext>
              </a:extLst>
            </p:cNvPr>
            <p:cNvSpPr txBox="1"/>
            <p:nvPr/>
          </p:nvSpPr>
          <p:spPr>
            <a:xfrm>
              <a:off x="2351635" y="4803320"/>
              <a:ext cx="25549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2060"/>
                  </a:solidFill>
                  <a:cs typeface="Arial"/>
                </a:rPr>
                <a:t> 2024 Tier payments begin</a:t>
              </a:r>
              <a:endParaRPr lang="en-US">
                <a:solidFill>
                  <a:srgbClr val="002060"/>
                </a:solidFill>
              </a:endParaRPr>
            </a:p>
            <a:p>
              <a:pPr algn="ctr"/>
              <a:r>
                <a:rPr lang="en-US" sz="1200">
                  <a:solidFill>
                    <a:srgbClr val="002060"/>
                  </a:solidFill>
                  <a:cs typeface="Arial"/>
                </a:rPr>
                <a:t>Deadline for practices to change their tier designation for the latter half of the year</a:t>
              </a:r>
              <a:endParaRPr lang="en-US">
                <a:solidFill>
                  <a:srgbClr val="002060"/>
                </a:solidFill>
              </a:endParaRPr>
            </a:p>
          </p:txBody>
        </p:sp>
        <p:sp>
          <p:nvSpPr>
            <p:cNvPr id="15" name="TextBox 14">
              <a:extLst>
                <a:ext uri="{FF2B5EF4-FFF2-40B4-BE49-F238E27FC236}">
                  <a16:creationId xmlns:a16="http://schemas.microsoft.com/office/drawing/2014/main" id="{F6A41571-1777-DC50-38AC-5FB08D9E002E}"/>
                </a:ext>
              </a:extLst>
            </p:cNvPr>
            <p:cNvSpPr txBox="1"/>
            <p:nvPr/>
          </p:nvSpPr>
          <p:spPr>
            <a:xfrm>
              <a:off x="2790265" y="6091196"/>
              <a:ext cx="15632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2060"/>
                  </a:solidFill>
                  <a:cs typeface="Arial"/>
                </a:rPr>
                <a:t>Jan 1, 2024</a:t>
              </a:r>
            </a:p>
          </p:txBody>
        </p:sp>
      </p:grpSp>
      <p:grpSp>
        <p:nvGrpSpPr>
          <p:cNvPr id="19" name="Group 18">
            <a:extLst>
              <a:ext uri="{FF2B5EF4-FFF2-40B4-BE49-F238E27FC236}">
                <a16:creationId xmlns:a16="http://schemas.microsoft.com/office/drawing/2014/main" id="{B1937248-40A3-FEFF-1FEF-73A9C6DAA855}"/>
              </a:ext>
            </a:extLst>
          </p:cNvPr>
          <p:cNvGrpSpPr/>
          <p:nvPr/>
        </p:nvGrpSpPr>
        <p:grpSpPr>
          <a:xfrm>
            <a:off x="4353485" y="4730003"/>
            <a:ext cx="3496235" cy="1169892"/>
            <a:chOff x="4633632" y="4718797"/>
            <a:chExt cx="3496235" cy="1169892"/>
          </a:xfrm>
        </p:grpSpPr>
        <p:sp>
          <p:nvSpPr>
            <p:cNvPr id="16" name="Right Brace 15">
              <a:extLst>
                <a:ext uri="{FF2B5EF4-FFF2-40B4-BE49-F238E27FC236}">
                  <a16:creationId xmlns:a16="http://schemas.microsoft.com/office/drawing/2014/main" id="{866B8548-4AD1-1B74-77E5-37FA06B4011B}"/>
                </a:ext>
              </a:extLst>
            </p:cNvPr>
            <p:cNvSpPr/>
            <p:nvPr/>
          </p:nvSpPr>
          <p:spPr>
            <a:xfrm rot="16200000">
              <a:off x="6168838" y="3927660"/>
              <a:ext cx="425823" cy="34962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18" name="TextBox 17">
              <a:extLst>
                <a:ext uri="{FF2B5EF4-FFF2-40B4-BE49-F238E27FC236}">
                  <a16:creationId xmlns:a16="http://schemas.microsoft.com/office/drawing/2014/main" id="{388AC876-F723-484A-7C16-DE4BAFFB0BE2}"/>
                </a:ext>
              </a:extLst>
            </p:cNvPr>
            <p:cNvSpPr txBox="1"/>
            <p:nvPr/>
          </p:nvSpPr>
          <p:spPr>
            <a:xfrm>
              <a:off x="5434374" y="4718797"/>
              <a:ext cx="20170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2060"/>
                  </a:solidFill>
                  <a:cs typeface="Arial"/>
                </a:rPr>
                <a:t>Potential audit period for all practices, particularly those that changed tier designation in 2024</a:t>
              </a:r>
              <a:endParaRPr lang="en-US">
                <a:solidFill>
                  <a:srgbClr val="002060"/>
                </a:solidFill>
                <a:cs typeface="Arial"/>
              </a:endParaRPr>
            </a:p>
          </p:txBody>
        </p:sp>
      </p:grpSp>
      <p:grpSp>
        <p:nvGrpSpPr>
          <p:cNvPr id="10" name="Group 9">
            <a:extLst>
              <a:ext uri="{FF2B5EF4-FFF2-40B4-BE49-F238E27FC236}">
                <a16:creationId xmlns:a16="http://schemas.microsoft.com/office/drawing/2014/main" id="{ABC67071-9B78-E57D-9E7E-23C9FEA81700}"/>
              </a:ext>
            </a:extLst>
          </p:cNvPr>
          <p:cNvGrpSpPr/>
          <p:nvPr/>
        </p:nvGrpSpPr>
        <p:grpSpPr>
          <a:xfrm>
            <a:off x="9379324" y="4721678"/>
            <a:ext cx="1815351" cy="1609260"/>
            <a:chOff x="2745441" y="4721678"/>
            <a:chExt cx="1815351" cy="1609260"/>
          </a:xfrm>
        </p:grpSpPr>
        <p:cxnSp>
          <p:nvCxnSpPr>
            <p:cNvPr id="11" name="Straight Arrow Connector 10">
              <a:extLst>
                <a:ext uri="{FF2B5EF4-FFF2-40B4-BE49-F238E27FC236}">
                  <a16:creationId xmlns:a16="http://schemas.microsoft.com/office/drawing/2014/main" id="{60FF8AE5-FFE3-AD42-7EB6-73E3E190554A}"/>
                </a:ext>
              </a:extLst>
            </p:cNvPr>
            <p:cNvCxnSpPr>
              <a:cxnSpLocks/>
            </p:cNvCxnSpPr>
            <p:nvPr/>
          </p:nvCxnSpPr>
          <p:spPr>
            <a:xfrm flipH="1">
              <a:off x="3569632" y="5635998"/>
              <a:ext cx="4483" cy="3316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DC1BBC-9FEC-5DD6-328A-1853EB3EE856}"/>
                </a:ext>
              </a:extLst>
            </p:cNvPr>
            <p:cNvSpPr txBox="1"/>
            <p:nvPr/>
          </p:nvSpPr>
          <p:spPr>
            <a:xfrm>
              <a:off x="2745441" y="4721678"/>
              <a:ext cx="181535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2060"/>
                  </a:solidFill>
                  <a:cs typeface="Arial"/>
                </a:rPr>
                <a:t>Sub-capitation payments will reflect changes in tier designation from Winter 2024</a:t>
              </a:r>
            </a:p>
          </p:txBody>
        </p:sp>
        <p:sp>
          <p:nvSpPr>
            <p:cNvPr id="17" name="TextBox 16">
              <a:extLst>
                <a:ext uri="{FF2B5EF4-FFF2-40B4-BE49-F238E27FC236}">
                  <a16:creationId xmlns:a16="http://schemas.microsoft.com/office/drawing/2014/main" id="{D03A279E-EB68-AE5F-9C43-528BBB4F28D6}"/>
                </a:ext>
              </a:extLst>
            </p:cNvPr>
            <p:cNvSpPr txBox="1"/>
            <p:nvPr/>
          </p:nvSpPr>
          <p:spPr>
            <a:xfrm>
              <a:off x="2790265" y="6023161"/>
              <a:ext cx="15632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solidFill>
                    <a:srgbClr val="002060"/>
                  </a:solidFill>
                  <a:cs typeface="Arial"/>
                </a:rPr>
                <a:t>July 1, 2024</a:t>
              </a:r>
            </a:p>
          </p:txBody>
        </p:sp>
      </p:grpSp>
      <p:grpSp>
        <p:nvGrpSpPr>
          <p:cNvPr id="20" name="Group 19">
            <a:extLst>
              <a:ext uri="{FF2B5EF4-FFF2-40B4-BE49-F238E27FC236}">
                <a16:creationId xmlns:a16="http://schemas.microsoft.com/office/drawing/2014/main" id="{48C33A1A-C022-6FDC-0F45-193736E869A8}"/>
              </a:ext>
            </a:extLst>
          </p:cNvPr>
          <p:cNvGrpSpPr/>
          <p:nvPr/>
        </p:nvGrpSpPr>
        <p:grpSpPr>
          <a:xfrm>
            <a:off x="7530354" y="5233146"/>
            <a:ext cx="2017057" cy="734546"/>
            <a:chOff x="694766" y="5233147"/>
            <a:chExt cx="2017057" cy="734546"/>
          </a:xfrm>
        </p:grpSpPr>
        <p:cxnSp>
          <p:nvCxnSpPr>
            <p:cNvPr id="21" name="Straight Arrow Connector 20">
              <a:extLst>
                <a:ext uri="{FF2B5EF4-FFF2-40B4-BE49-F238E27FC236}">
                  <a16:creationId xmlns:a16="http://schemas.microsoft.com/office/drawing/2014/main" id="{EC8A8308-854F-7734-998F-0C2B2B310A99}"/>
                </a:ext>
              </a:extLst>
            </p:cNvPr>
            <p:cNvCxnSpPr>
              <a:cxnSpLocks/>
            </p:cNvCxnSpPr>
            <p:nvPr/>
          </p:nvCxnSpPr>
          <p:spPr>
            <a:xfrm>
              <a:off x="1635498" y="5714441"/>
              <a:ext cx="6723" cy="25325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3D851C2-9E7B-FEB8-CCD1-EF7B756E4851}"/>
                </a:ext>
              </a:extLst>
            </p:cNvPr>
            <p:cNvSpPr txBox="1"/>
            <p:nvPr/>
          </p:nvSpPr>
          <p:spPr>
            <a:xfrm>
              <a:off x="694766" y="5233147"/>
              <a:ext cx="20170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rgbClr val="002060"/>
                  </a:solidFill>
                  <a:cs typeface="Arial"/>
                </a:rPr>
                <a:t>Summer 2024: Practices submit Appendix K</a:t>
              </a:r>
            </a:p>
          </p:txBody>
        </p:sp>
      </p:grpSp>
    </p:spTree>
    <p:extLst>
      <p:ext uri="{BB962C8B-B14F-4D97-AF65-F5344CB8AC3E}">
        <p14:creationId xmlns:p14="http://schemas.microsoft.com/office/powerpoint/2010/main" val="7772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p:txBody>
          <a:bodyPr/>
          <a:lstStyle/>
          <a:p>
            <a:pPr marL="342900" indent="-342900">
              <a:buChar char="•"/>
            </a:pPr>
            <a:r>
              <a:rPr lang="en-US" sz="2000"/>
              <a:t>Practices that were audited in 2023 may be audited again in 2024.  </a:t>
            </a:r>
            <a:endParaRPr lang="en-US" sz="2000">
              <a:cs typeface="Arial"/>
            </a:endParaRPr>
          </a:p>
          <a:p>
            <a:pPr marL="342900" indent="-342900">
              <a:buFont typeface="Arial,Sans-Serif" panose="020B0604020202020204" pitchFamily="34" charset="0"/>
              <a:buChar char="•"/>
            </a:pPr>
            <a:r>
              <a:rPr lang="en-US" sz="2000">
                <a:cs typeface="Arial"/>
              </a:rPr>
              <a:t>Practices that</a:t>
            </a:r>
            <a:r>
              <a:rPr lang="en-US" sz="2000" i="1">
                <a:cs typeface="Arial"/>
              </a:rPr>
              <a:t> were not</a:t>
            </a:r>
            <a:r>
              <a:rPr lang="en-US" sz="2000">
                <a:cs typeface="Arial"/>
              </a:rPr>
              <a:t> audited this past cycle and </a:t>
            </a:r>
            <a:r>
              <a:rPr lang="en-US" sz="2000" i="1">
                <a:cs typeface="Arial"/>
              </a:rPr>
              <a:t>did not</a:t>
            </a:r>
            <a:r>
              <a:rPr lang="en-US" sz="2000">
                <a:cs typeface="Arial"/>
              </a:rPr>
              <a:t> </a:t>
            </a:r>
            <a:r>
              <a:rPr lang="en-US" sz="2000" err="1">
                <a:cs typeface="Arial"/>
              </a:rPr>
              <a:t>reattest</a:t>
            </a:r>
            <a:r>
              <a:rPr lang="en-US" sz="2000">
                <a:cs typeface="Arial"/>
              </a:rPr>
              <a:t> to a higher tier for 2024 may still be selected for an audit in 2024.</a:t>
            </a:r>
          </a:p>
          <a:p>
            <a:pPr marL="342900" indent="-342900">
              <a:buFont typeface="Arial,Sans-Serif" panose="020B0604020202020204" pitchFamily="34" charset="0"/>
              <a:buChar char="•"/>
            </a:pPr>
            <a:r>
              <a:rPr lang="en-US" sz="2000">
                <a:cs typeface="Arial"/>
              </a:rPr>
              <a:t>We encourage practices to continue filling out tracking grids and reviewing the Tiering Requirement workflows. </a:t>
            </a:r>
            <a:endParaRPr lang="en-US">
              <a:cs typeface="Arial"/>
            </a:endParaRPr>
          </a:p>
          <a:p>
            <a:pPr marL="342900" indent="-342900">
              <a:buFont typeface="Arial,Sans-Serif" panose="020B0604020202020204" pitchFamily="34" charset="0"/>
              <a:buChar char="•"/>
            </a:pPr>
            <a:r>
              <a:rPr lang="en-US" sz="2000" err="1">
                <a:cs typeface="Arial"/>
              </a:rPr>
              <a:t>WellSense</a:t>
            </a:r>
            <a:r>
              <a:rPr lang="en-US" sz="2000">
                <a:cs typeface="Arial"/>
              </a:rPr>
              <a:t> has alluded to the possibility that MassHealth will conduct Tier Compliance Audits on quarterly basis rather than annually in the remaining years of the MH ACO. More information on the audit schedule will be shared as we receive it. </a:t>
            </a:r>
            <a:endParaRPr lang="en-US">
              <a:cs typeface="Arial"/>
            </a:endParaRPr>
          </a:p>
          <a:p>
            <a:endParaRPr lang="en-US" sz="2000">
              <a:cs typeface="Arial"/>
            </a:endParaRPr>
          </a:p>
          <a:p>
            <a:endParaRPr lang="en-US" sz="1900">
              <a:cs typeface="Arial"/>
            </a:endParaRPr>
          </a:p>
          <a:p>
            <a:endParaRPr lang="en-GB" sz="1900">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pPr/>
              <a:t>13</a:t>
            </a:fld>
            <a:endParaRPr lang="en-US"/>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a:xfrm>
            <a:off x="562126" y="360000"/>
            <a:ext cx="11040534" cy="757761"/>
          </a:xfrm>
        </p:spPr>
        <p:txBody>
          <a:bodyPr/>
          <a:lstStyle/>
          <a:p>
            <a:endParaRPr lang="en-GB"/>
          </a:p>
          <a:p>
            <a:r>
              <a:rPr lang="en-GB"/>
              <a:t>2024 Tiering Expectations</a:t>
            </a:r>
            <a:endParaRPr lang="en-GB">
              <a:cs typeface="Arial"/>
            </a:endParaRPr>
          </a:p>
        </p:txBody>
      </p:sp>
    </p:spTree>
    <p:extLst>
      <p:ext uri="{BB962C8B-B14F-4D97-AF65-F5344CB8AC3E}">
        <p14:creationId xmlns:p14="http://schemas.microsoft.com/office/powerpoint/2010/main" val="124447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3E7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EEF15-6EA9-41D9-AD3F-E5C5E1F7BCFB}"/>
              </a:ext>
            </a:extLst>
          </p:cNvPr>
          <p:cNvSpPr>
            <a:spLocks noGrp="1"/>
          </p:cNvSpPr>
          <p:nvPr>
            <p:ph type="ctrTitle"/>
          </p:nvPr>
        </p:nvSpPr>
        <p:spPr>
          <a:xfrm>
            <a:off x="568450" y="5583924"/>
            <a:ext cx="7888076" cy="1430480"/>
          </a:xfrm>
        </p:spPr>
        <p:txBody>
          <a:bodyPr/>
          <a:lstStyle/>
          <a:p>
            <a:r>
              <a:rPr lang="en-US"/>
              <a:t>Appendix</a:t>
            </a:r>
            <a:endParaRPr lang="en-GB"/>
          </a:p>
        </p:txBody>
      </p:sp>
    </p:spTree>
    <p:extLst>
      <p:ext uri="{BB962C8B-B14F-4D97-AF65-F5344CB8AC3E}">
        <p14:creationId xmlns:p14="http://schemas.microsoft.com/office/powerpoint/2010/main" val="31300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86BD4A-1748-0080-88A0-3EA3F46D2AE9}"/>
              </a:ext>
            </a:extLst>
          </p:cNvPr>
          <p:cNvSpPr>
            <a:spLocks noGrp="1"/>
          </p:cNvSpPr>
          <p:nvPr>
            <p:ph type="body" sz="quarter" idx="14"/>
          </p:nvPr>
        </p:nvSpPr>
        <p:spPr/>
        <p:txBody>
          <a:bodyPr/>
          <a:lstStyle/>
          <a:p>
            <a:endParaRPr lang="en-US"/>
          </a:p>
          <a:p>
            <a:r>
              <a:rPr lang="en-US">
                <a:cs typeface="Arial"/>
              </a:rPr>
              <a:t>Suggested Resource: Tiering Grid</a:t>
            </a:r>
          </a:p>
        </p:txBody>
      </p:sp>
      <p:sp>
        <p:nvSpPr>
          <p:cNvPr id="4" name="Slide Number Placeholder 3">
            <a:extLst>
              <a:ext uri="{FF2B5EF4-FFF2-40B4-BE49-F238E27FC236}">
                <a16:creationId xmlns:a16="http://schemas.microsoft.com/office/drawing/2014/main" id="{3CC93983-1564-E404-231D-499168274D2D}"/>
              </a:ext>
            </a:extLst>
          </p:cNvPr>
          <p:cNvSpPr>
            <a:spLocks noGrp="1"/>
          </p:cNvSpPr>
          <p:nvPr>
            <p:ph type="sldNum" sz="quarter" idx="4"/>
          </p:nvPr>
        </p:nvSpPr>
        <p:spPr/>
        <p:txBody>
          <a:bodyPr/>
          <a:lstStyle/>
          <a:p>
            <a:fld id="{E8A74B61-50D3-3946-8366-1E447A2A8431}" type="slidenum">
              <a:rPr lang="en-US" smtClean="0"/>
              <a:pPr/>
              <a:t>15</a:t>
            </a:fld>
            <a:endParaRPr lang="en-US"/>
          </a:p>
        </p:txBody>
      </p:sp>
      <p:pic>
        <p:nvPicPr>
          <p:cNvPr id="7" name="Content Placeholder 6" descr="A screenshot of a document&#10;&#10;Description automatically generated">
            <a:extLst>
              <a:ext uri="{FF2B5EF4-FFF2-40B4-BE49-F238E27FC236}">
                <a16:creationId xmlns:a16="http://schemas.microsoft.com/office/drawing/2014/main" id="{6078846D-11C0-4C9C-1417-59DE7ADABE08}"/>
              </a:ext>
            </a:extLst>
          </p:cNvPr>
          <p:cNvPicPr>
            <a:picLocks noGrp="1" noChangeAspect="1"/>
          </p:cNvPicPr>
          <p:nvPr>
            <p:ph idx="1"/>
          </p:nvPr>
        </p:nvPicPr>
        <p:blipFill rotWithShape="1">
          <a:blip r:embed="rId3"/>
          <a:srcRect l="583" r="-117"/>
          <a:stretch/>
        </p:blipFill>
        <p:spPr>
          <a:xfrm>
            <a:off x="317198" y="1284390"/>
            <a:ext cx="11625626" cy="3714854"/>
          </a:xfrm>
        </p:spPr>
      </p:pic>
    </p:spTree>
    <p:extLst>
      <p:ext uri="{BB962C8B-B14F-4D97-AF65-F5344CB8AC3E}">
        <p14:creationId xmlns:p14="http://schemas.microsoft.com/office/powerpoint/2010/main" val="3469261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86BD4A-1748-0080-88A0-3EA3F46D2AE9}"/>
              </a:ext>
            </a:extLst>
          </p:cNvPr>
          <p:cNvSpPr>
            <a:spLocks noGrp="1"/>
          </p:cNvSpPr>
          <p:nvPr>
            <p:ph type="body" sz="quarter" idx="14"/>
          </p:nvPr>
        </p:nvSpPr>
        <p:spPr/>
        <p:txBody>
          <a:bodyPr/>
          <a:lstStyle/>
          <a:p>
            <a:endParaRPr lang="en-US"/>
          </a:p>
          <a:p>
            <a:r>
              <a:rPr lang="en-US">
                <a:cs typeface="Arial"/>
              </a:rPr>
              <a:t>Suggested Resource: ACO Positive Screenings Guide</a:t>
            </a:r>
          </a:p>
        </p:txBody>
      </p:sp>
      <p:sp>
        <p:nvSpPr>
          <p:cNvPr id="4" name="Slide Number Placeholder 3">
            <a:extLst>
              <a:ext uri="{FF2B5EF4-FFF2-40B4-BE49-F238E27FC236}">
                <a16:creationId xmlns:a16="http://schemas.microsoft.com/office/drawing/2014/main" id="{3CC93983-1564-E404-231D-499168274D2D}"/>
              </a:ext>
            </a:extLst>
          </p:cNvPr>
          <p:cNvSpPr>
            <a:spLocks noGrp="1"/>
          </p:cNvSpPr>
          <p:nvPr>
            <p:ph type="sldNum" sz="quarter" idx="4"/>
          </p:nvPr>
        </p:nvSpPr>
        <p:spPr/>
        <p:txBody>
          <a:bodyPr/>
          <a:lstStyle/>
          <a:p>
            <a:fld id="{E8A74B61-50D3-3946-8366-1E447A2A8431}" type="slidenum">
              <a:rPr lang="en-US" smtClean="0"/>
              <a:pPr/>
              <a:t>16</a:t>
            </a:fld>
            <a:endParaRPr lang="en-US"/>
          </a:p>
        </p:txBody>
      </p:sp>
      <p:pic>
        <p:nvPicPr>
          <p:cNvPr id="6" name="Content Placeholder 5" descr="A screenshot of a medical report&#10;&#10;Description automatically generated">
            <a:extLst>
              <a:ext uri="{FF2B5EF4-FFF2-40B4-BE49-F238E27FC236}">
                <a16:creationId xmlns:a16="http://schemas.microsoft.com/office/drawing/2014/main" id="{CEB2D264-EED6-ECAA-B57F-9C7D202418C5}"/>
              </a:ext>
            </a:extLst>
          </p:cNvPr>
          <p:cNvPicPr>
            <a:picLocks noGrp="1" noChangeAspect="1"/>
          </p:cNvPicPr>
          <p:nvPr>
            <p:ph idx="1"/>
          </p:nvPr>
        </p:nvPicPr>
        <p:blipFill>
          <a:blip r:embed="rId3"/>
          <a:stretch>
            <a:fillRect/>
          </a:stretch>
        </p:blipFill>
        <p:spPr>
          <a:xfrm>
            <a:off x="761459" y="1717821"/>
            <a:ext cx="5267048" cy="3827706"/>
          </a:xfrm>
        </p:spPr>
      </p:pic>
      <p:pic>
        <p:nvPicPr>
          <p:cNvPr id="8" name="Picture 7" descr="A screenshot of a computer&#10;&#10;Description automatically generated">
            <a:extLst>
              <a:ext uri="{FF2B5EF4-FFF2-40B4-BE49-F238E27FC236}">
                <a16:creationId xmlns:a16="http://schemas.microsoft.com/office/drawing/2014/main" id="{9C13B176-B1A6-5A32-D715-49553874219B}"/>
              </a:ext>
            </a:extLst>
          </p:cNvPr>
          <p:cNvPicPr>
            <a:picLocks noChangeAspect="1"/>
          </p:cNvPicPr>
          <p:nvPr/>
        </p:nvPicPr>
        <p:blipFill>
          <a:blip r:embed="rId4"/>
          <a:stretch>
            <a:fillRect/>
          </a:stretch>
        </p:blipFill>
        <p:spPr>
          <a:xfrm>
            <a:off x="6262007" y="1568529"/>
            <a:ext cx="5478236" cy="3965869"/>
          </a:xfrm>
          <a:prstGeom prst="rect">
            <a:avLst/>
          </a:prstGeom>
        </p:spPr>
      </p:pic>
    </p:spTree>
    <p:extLst>
      <p:ext uri="{BB962C8B-B14F-4D97-AF65-F5344CB8AC3E}">
        <p14:creationId xmlns:p14="http://schemas.microsoft.com/office/powerpoint/2010/main" val="111322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35070D-87A3-9804-422A-9067856248E2}"/>
              </a:ext>
            </a:extLst>
          </p:cNvPr>
          <p:cNvSpPr txBox="1"/>
          <p:nvPr/>
        </p:nvSpPr>
        <p:spPr>
          <a:xfrm>
            <a:off x="575982" y="1228165"/>
            <a:ext cx="11134164"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2060"/>
                </a:solidFill>
                <a:cs typeface="Arial"/>
              </a:rPr>
              <a:t>BILHPN Website – </a:t>
            </a:r>
            <a:r>
              <a:rPr lang="en-US">
                <a:solidFill>
                  <a:srgbClr val="002060"/>
                </a:solidFill>
                <a:cs typeface="Arial"/>
                <a:hlinkClick r:id="rId2">
                  <a:extLst>
                    <a:ext uri="{A12FA001-AC4F-418D-AE19-62706E023703}">
                      <ahyp:hlinkClr xmlns:ahyp="http://schemas.microsoft.com/office/drawing/2018/hyperlinkcolor" xmlns="" val="tx"/>
                    </a:ext>
                  </a:extLst>
                </a:hlinkClick>
              </a:rPr>
              <a:t>Tiering Page</a:t>
            </a:r>
          </a:p>
          <a:p>
            <a:endParaRPr lang="en-US">
              <a:solidFill>
                <a:srgbClr val="002060"/>
              </a:solidFill>
              <a:cs typeface="Arial"/>
            </a:endParaRPr>
          </a:p>
          <a:p>
            <a:pPr marL="285750" indent="-285750">
              <a:buFont typeface="Arial"/>
              <a:buChar char="•"/>
            </a:pPr>
            <a:r>
              <a:rPr lang="en-US">
                <a:solidFill>
                  <a:srgbClr val="002060"/>
                </a:solidFill>
                <a:cs typeface="Arial"/>
              </a:rPr>
              <a:t>Next MassHealth Tiering Office Hours:</a:t>
            </a:r>
          </a:p>
          <a:p>
            <a:pPr marL="742950" lvl="1" indent="-285750">
              <a:buFont typeface="Arial"/>
              <a:buChar char="•"/>
            </a:pPr>
            <a:r>
              <a:rPr lang="en-US">
                <a:solidFill>
                  <a:srgbClr val="002060"/>
                </a:solidFill>
                <a:cs typeface="Arial"/>
              </a:rPr>
              <a:t>Thursday November 16th @ 1PM – </a:t>
            </a:r>
            <a:r>
              <a:rPr lang="en-US">
                <a:solidFill>
                  <a:srgbClr val="002060"/>
                </a:solidFill>
                <a:cs typeface="Arial"/>
                <a:hlinkClick r:id="rId3">
                  <a:extLst>
                    <a:ext uri="{A12FA001-AC4F-418D-AE19-62706E023703}">
                      <ahyp:hlinkClr xmlns:ahyp="http://schemas.microsoft.com/office/drawing/2018/hyperlinkcolor" xmlns="" val="tx"/>
                    </a:ext>
                  </a:extLst>
                </a:hlinkClick>
              </a:rPr>
              <a:t>Zoom Link</a:t>
            </a:r>
          </a:p>
          <a:p>
            <a:pPr marL="1200150" lvl="2" indent="-285750">
              <a:buFont typeface="Arial"/>
              <a:buChar char="•"/>
            </a:pPr>
            <a:r>
              <a:rPr lang="en-US">
                <a:solidFill>
                  <a:srgbClr val="002060"/>
                </a:solidFill>
                <a:cs typeface="Arial"/>
              </a:rPr>
              <a:t>Agenda: Overview of MassHealth ACO Screening Requirements</a:t>
            </a:r>
          </a:p>
          <a:p>
            <a:pPr marL="742950" lvl="1" indent="-285750">
              <a:buFont typeface="Arial"/>
              <a:buChar char="•"/>
            </a:pPr>
            <a:endParaRPr lang="en-US">
              <a:solidFill>
                <a:srgbClr val="002060"/>
              </a:solidFill>
              <a:cs typeface="Arial"/>
            </a:endParaRPr>
          </a:p>
          <a:p>
            <a:pPr marL="285750" indent="-285750">
              <a:buFont typeface="Arial"/>
              <a:buChar char="•"/>
            </a:pPr>
            <a:r>
              <a:rPr lang="en-US">
                <a:solidFill>
                  <a:srgbClr val="002060"/>
                </a:solidFill>
                <a:cs typeface="Arial"/>
              </a:rPr>
              <a:t>MH Tiering Update Emails – If you or a colleague need to be added to the email list, please contact Kat or Alanna. </a:t>
            </a:r>
          </a:p>
          <a:p>
            <a:pPr marL="285750" indent="-285750">
              <a:buFont typeface="Arial"/>
              <a:buChar char="•"/>
            </a:pPr>
            <a:endParaRPr lang="en-US">
              <a:solidFill>
                <a:srgbClr val="002060"/>
              </a:solidFill>
              <a:cs typeface="Arial"/>
            </a:endParaRPr>
          </a:p>
          <a:p>
            <a:pPr marL="285750" indent="-285750">
              <a:buFont typeface="Arial"/>
              <a:buChar char="•"/>
            </a:pPr>
            <a:r>
              <a:rPr lang="en-US">
                <a:solidFill>
                  <a:srgbClr val="002060"/>
                </a:solidFill>
                <a:cs typeface="Arial"/>
              </a:rPr>
              <a:t>Tiering Question Form– For specific topics to be covered at Office Hours, submit questions to the </a:t>
            </a:r>
            <a:r>
              <a:rPr lang="en-US">
                <a:solidFill>
                  <a:srgbClr val="002060"/>
                </a:solidFill>
                <a:cs typeface="Arial"/>
                <a:hlinkClick r:id="rId4">
                  <a:extLst>
                    <a:ext uri="{A12FA001-AC4F-418D-AE19-62706E023703}">
                      <ahyp:hlinkClr xmlns:ahyp="http://schemas.microsoft.com/office/drawing/2018/hyperlinkcolor" xmlns="" val="tx"/>
                    </a:ext>
                  </a:extLst>
                </a:hlinkClick>
              </a:rPr>
              <a:t>Microsoft Form</a:t>
            </a:r>
            <a:r>
              <a:rPr lang="en-US">
                <a:solidFill>
                  <a:srgbClr val="002060"/>
                </a:solidFill>
                <a:cs typeface="Arial"/>
              </a:rPr>
              <a:t> at any time. </a:t>
            </a:r>
          </a:p>
          <a:p>
            <a:endParaRPr lang="en-US" sz="1200">
              <a:solidFill>
                <a:srgbClr val="002060"/>
              </a:solidFill>
              <a:cs typeface="Arial"/>
            </a:endParaRPr>
          </a:p>
          <a:p>
            <a:endParaRPr lang="en-US" sz="1200">
              <a:solidFill>
                <a:srgbClr val="002060"/>
              </a:solidFill>
              <a:cs typeface="Arial"/>
            </a:endParaRPr>
          </a:p>
          <a:p>
            <a:endParaRPr lang="en-US" sz="1200">
              <a:solidFill>
                <a:srgbClr val="002060"/>
              </a:solidFill>
              <a:cs typeface="Arial"/>
            </a:endParaRPr>
          </a:p>
          <a:p>
            <a:endParaRPr lang="en-US" sz="1200">
              <a:solidFill>
                <a:srgbClr val="002060"/>
              </a:solidFill>
              <a:cs typeface="Arial"/>
            </a:endParaRPr>
          </a:p>
          <a:p>
            <a:endParaRPr lang="en-US" sz="1200">
              <a:solidFill>
                <a:srgbClr val="002060"/>
              </a:solidFill>
              <a:cs typeface="Arial"/>
            </a:endParaRPr>
          </a:p>
          <a:p>
            <a:endParaRPr lang="en-US" sz="1200">
              <a:solidFill>
                <a:srgbClr val="002060"/>
              </a:solidFill>
              <a:cs typeface="Arial"/>
            </a:endParaRPr>
          </a:p>
          <a:p>
            <a:endParaRPr lang="en-US" sz="1200">
              <a:solidFill>
                <a:srgbClr val="002060"/>
              </a:solidFill>
              <a:cs typeface="Arial"/>
            </a:endParaRPr>
          </a:p>
          <a:p>
            <a:pPr algn="ctr"/>
            <a:endParaRPr lang="en-US" sz="1500">
              <a:solidFill>
                <a:srgbClr val="002060"/>
              </a:solidFill>
              <a:cs typeface="Arial"/>
            </a:endParaRPr>
          </a:p>
          <a:p>
            <a:pPr algn="ctr"/>
            <a:endParaRPr lang="en-US" sz="1500">
              <a:solidFill>
                <a:srgbClr val="002060"/>
              </a:solidFill>
              <a:cs typeface="Arial"/>
            </a:endParaRPr>
          </a:p>
          <a:p>
            <a:pPr algn="ctr"/>
            <a:r>
              <a:rPr lang="en-US" sz="1500">
                <a:solidFill>
                  <a:srgbClr val="002060"/>
                </a:solidFill>
                <a:cs typeface="Arial"/>
              </a:rPr>
              <a:t>For questions, please contact Alanna Daley (</a:t>
            </a:r>
            <a:r>
              <a:rPr lang="en-US" sz="1500">
                <a:solidFill>
                  <a:srgbClr val="002060"/>
                </a:solidFill>
                <a:cs typeface="Arial"/>
                <a:hlinkClick r:id="rId5">
                  <a:extLst>
                    <a:ext uri="{A12FA001-AC4F-418D-AE19-62706E023703}">
                      <ahyp:hlinkClr xmlns:ahyp="http://schemas.microsoft.com/office/drawing/2018/hyperlinkcolor" xmlns="" val="tx"/>
                    </a:ext>
                  </a:extLst>
                </a:hlinkClick>
              </a:rPr>
              <a:t>alanna.m.daley@lahey.org</a:t>
            </a:r>
            <a:r>
              <a:rPr lang="en-US" sz="1500">
                <a:solidFill>
                  <a:srgbClr val="002060"/>
                </a:solidFill>
                <a:cs typeface="Arial"/>
              </a:rPr>
              <a:t>) and Kat Koch (</a:t>
            </a:r>
            <a:r>
              <a:rPr lang="en-US" sz="1500">
                <a:solidFill>
                  <a:srgbClr val="002060"/>
                </a:solidFill>
                <a:cs typeface="Arial"/>
                <a:hlinkClick r:id="rId6">
                  <a:extLst>
                    <a:ext uri="{A12FA001-AC4F-418D-AE19-62706E023703}">
                      <ahyp:hlinkClr xmlns:ahyp="http://schemas.microsoft.com/office/drawing/2018/hyperlinkcolor" xmlns="" val="tx"/>
                    </a:ext>
                  </a:extLst>
                </a:hlinkClick>
              </a:rPr>
              <a:t>Katerina.koch@lahey.org</a:t>
            </a:r>
            <a:r>
              <a:rPr lang="en-US" sz="1500">
                <a:solidFill>
                  <a:srgbClr val="002060"/>
                </a:solidFill>
                <a:cs typeface="Arial"/>
              </a:rPr>
              <a:t>)</a:t>
            </a:r>
          </a:p>
          <a:p>
            <a:endParaRPr lang="en-US">
              <a:solidFill>
                <a:srgbClr val="002060"/>
              </a:solidFill>
              <a:cs typeface="Arial"/>
            </a:endParaRPr>
          </a:p>
        </p:txBody>
      </p:sp>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233" y="-1841647"/>
            <a:ext cx="11040534" cy="4672042"/>
          </a:xfrm>
        </p:spPr>
        <p:txBody>
          <a:bodyPr/>
          <a:lstStyle/>
          <a:p>
            <a:pPr fontAlgn="base"/>
            <a:r>
              <a:rPr lang="en-US"/>
              <a:t> </a:t>
            </a:r>
          </a:p>
          <a:p>
            <a:pPr fontAlgn="base"/>
            <a:r>
              <a:rPr lang="en-US"/>
              <a:t> </a:t>
            </a: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pPr/>
              <a:t>17</a:t>
            </a:fld>
            <a:endParaRPr lang="en-US"/>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p>
          <a:p>
            <a:r>
              <a:rPr lang="en-GB"/>
              <a:t>Tiering Resources</a:t>
            </a:r>
            <a:endParaRPr lang="en-GB">
              <a:cs typeface="Arial"/>
            </a:endParaRPr>
          </a:p>
        </p:txBody>
      </p:sp>
    </p:spTree>
    <p:extLst>
      <p:ext uri="{BB962C8B-B14F-4D97-AF65-F5344CB8AC3E}">
        <p14:creationId xmlns:p14="http://schemas.microsoft.com/office/powerpoint/2010/main" val="325212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0CCD2-7A58-4F8A-FFD2-4011C06DCA33}"/>
              </a:ext>
            </a:extLst>
          </p:cNvPr>
          <p:cNvSpPr>
            <a:spLocks noGrp="1"/>
          </p:cNvSpPr>
          <p:nvPr>
            <p:ph idx="1"/>
          </p:nvPr>
        </p:nvSpPr>
        <p:spPr/>
        <p:txBody>
          <a:bodyPr/>
          <a:lstStyle/>
          <a:p>
            <a:pPr marL="285750" indent="-285750">
              <a:buChar char="•"/>
            </a:pPr>
            <a:r>
              <a:rPr lang="en-US" sz="2400">
                <a:solidFill>
                  <a:srgbClr val="002060"/>
                </a:solidFill>
                <a:cs typeface="Arial"/>
              </a:rPr>
              <a:t>New BILHPN-led series aimed at providing ACO updates and a forum to discuss best practices</a:t>
            </a:r>
          </a:p>
          <a:p>
            <a:pPr marL="575945" lvl="4" indent="-179070">
              <a:spcAft>
                <a:spcPts val="0"/>
              </a:spcAft>
            </a:pPr>
            <a:r>
              <a:rPr lang="en-US" sz="2400">
                <a:solidFill>
                  <a:srgbClr val="002060"/>
                </a:solidFill>
                <a:cs typeface="Arial"/>
              </a:rPr>
              <a:t>Sub-capitation and tiering updates</a:t>
            </a:r>
          </a:p>
          <a:p>
            <a:pPr marL="575945" lvl="4" indent="-179070">
              <a:spcAft>
                <a:spcPts val="0"/>
              </a:spcAft>
            </a:pPr>
            <a:r>
              <a:rPr lang="en-US" sz="2400">
                <a:solidFill>
                  <a:srgbClr val="002060"/>
                </a:solidFill>
                <a:cs typeface="Arial"/>
              </a:rPr>
              <a:t>MassHealth Quality Measures</a:t>
            </a:r>
          </a:p>
          <a:p>
            <a:pPr marL="575945" lvl="4" indent="-179070">
              <a:spcAft>
                <a:spcPts val="0"/>
              </a:spcAft>
            </a:pPr>
            <a:r>
              <a:rPr lang="en-US" sz="2400">
                <a:solidFill>
                  <a:srgbClr val="002060"/>
                </a:solidFill>
                <a:cs typeface="Arial"/>
              </a:rPr>
              <a:t>MassHealth Health Equity</a:t>
            </a:r>
          </a:p>
          <a:p>
            <a:pPr marL="575945" lvl="4" indent="-179070">
              <a:spcAft>
                <a:spcPts val="0"/>
              </a:spcAft>
            </a:pPr>
            <a:endParaRPr lang="en-US" sz="2400">
              <a:solidFill>
                <a:srgbClr val="002060"/>
              </a:solidFill>
              <a:cs typeface="Arial"/>
            </a:endParaRPr>
          </a:p>
          <a:p>
            <a:pPr marL="179705" lvl="1" indent="-215900">
              <a:spcAft>
                <a:spcPts val="0"/>
              </a:spcAft>
            </a:pPr>
            <a:r>
              <a:rPr lang="en-US" sz="2400">
                <a:solidFill>
                  <a:srgbClr val="002060"/>
                </a:solidFill>
                <a:cs typeface="Arial"/>
              </a:rPr>
              <a:t>This will complement updates shared within the monthly BILHPN ACO Newsletters and tiering email updates</a:t>
            </a:r>
          </a:p>
          <a:p>
            <a:pPr marL="575945" lvl="4" indent="-179070">
              <a:spcAft>
                <a:spcPts val="0"/>
              </a:spcAft>
            </a:pPr>
            <a:endParaRPr lang="en-US" sz="2400">
              <a:solidFill>
                <a:srgbClr val="002060"/>
              </a:solidFill>
              <a:cs typeface="Arial"/>
            </a:endParaRPr>
          </a:p>
        </p:txBody>
      </p:sp>
      <p:sp>
        <p:nvSpPr>
          <p:cNvPr id="3" name="Slide Number Placeholder 2">
            <a:extLst>
              <a:ext uri="{FF2B5EF4-FFF2-40B4-BE49-F238E27FC236}">
                <a16:creationId xmlns:a16="http://schemas.microsoft.com/office/drawing/2014/main" id="{B1ECE848-B1BC-D44B-3D71-5AF9AABEF483}"/>
              </a:ext>
            </a:extLst>
          </p:cNvPr>
          <p:cNvSpPr>
            <a:spLocks noGrp="1"/>
          </p:cNvSpPr>
          <p:nvPr>
            <p:ph type="sldNum" sz="quarter" idx="4"/>
          </p:nvPr>
        </p:nvSpPr>
        <p:spPr/>
        <p:txBody>
          <a:bodyPr/>
          <a:lstStyle/>
          <a:p>
            <a:fld id="{E8A74B61-50D3-3946-8366-1E447A2A8431}" type="slidenum">
              <a:rPr lang="en-US" smtClean="0"/>
              <a:pPr/>
              <a:t>2</a:t>
            </a:fld>
            <a:endParaRPr lang="en-US"/>
          </a:p>
        </p:txBody>
      </p:sp>
      <p:sp>
        <p:nvSpPr>
          <p:cNvPr id="4" name="Text Placeholder 3">
            <a:extLst>
              <a:ext uri="{FF2B5EF4-FFF2-40B4-BE49-F238E27FC236}">
                <a16:creationId xmlns:a16="http://schemas.microsoft.com/office/drawing/2014/main" id="{57E5A764-B960-DEB0-2447-88D3A6AF0198}"/>
              </a:ext>
            </a:extLst>
          </p:cNvPr>
          <p:cNvSpPr>
            <a:spLocks noGrp="1"/>
          </p:cNvSpPr>
          <p:nvPr>
            <p:ph type="body" sz="quarter" idx="18"/>
          </p:nvPr>
        </p:nvSpPr>
        <p:spPr/>
        <p:txBody>
          <a:bodyPr/>
          <a:lstStyle/>
          <a:p>
            <a:endParaRPr lang="en-US"/>
          </a:p>
          <a:p>
            <a:r>
              <a:rPr lang="en-US">
                <a:cs typeface="Arial"/>
              </a:rPr>
              <a:t>BILHPN MassHealth ACO Office Hours</a:t>
            </a:r>
          </a:p>
        </p:txBody>
      </p:sp>
    </p:spTree>
    <p:extLst>
      <p:ext uri="{BB962C8B-B14F-4D97-AF65-F5344CB8AC3E}">
        <p14:creationId xmlns:p14="http://schemas.microsoft.com/office/powerpoint/2010/main" val="238039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1F5F1-B9D2-47EC-96C9-6907FC59E794}"/>
              </a:ext>
            </a:extLst>
          </p:cNvPr>
          <p:cNvSpPr>
            <a:spLocks noGrp="1"/>
          </p:cNvSpPr>
          <p:nvPr>
            <p:ph type="title"/>
          </p:nvPr>
        </p:nvSpPr>
        <p:spPr/>
        <p:txBody>
          <a:bodyPr/>
          <a:lstStyle/>
          <a:p>
            <a:r>
              <a:rPr lang="en-GB"/>
              <a:t/>
            </a:r>
            <a:br>
              <a:rPr lang="en-GB"/>
            </a:br>
            <a:r>
              <a:rPr lang="en-GB"/>
              <a:t>Contents </a:t>
            </a:r>
          </a:p>
        </p:txBody>
      </p:sp>
      <p:sp>
        <p:nvSpPr>
          <p:cNvPr id="4" name="Content Placeholder 3">
            <a:extLst>
              <a:ext uri="{FF2B5EF4-FFF2-40B4-BE49-F238E27FC236}">
                <a16:creationId xmlns:a16="http://schemas.microsoft.com/office/drawing/2014/main" id="{8C4C1D35-7F82-4AEA-8FE9-0577228D317B}"/>
              </a:ext>
            </a:extLst>
          </p:cNvPr>
          <p:cNvSpPr>
            <a:spLocks noGrp="1"/>
          </p:cNvSpPr>
          <p:nvPr>
            <p:ph idx="1"/>
          </p:nvPr>
        </p:nvSpPr>
        <p:spPr>
          <a:xfrm>
            <a:off x="575733" y="1296000"/>
            <a:ext cx="15109067" cy="4896000"/>
          </a:xfrm>
        </p:spPr>
        <p:txBody>
          <a:bodyPr vert="horz" lIns="0" tIns="0" rIns="0" bIns="0" numCol="2" spcCol="288000" rtlCol="0" anchor="t" anchorCtr="0">
            <a:noAutofit/>
          </a:bodyPr>
          <a:lstStyle/>
          <a:p>
            <a:pPr marL="666750" indent="-342900">
              <a:buFont typeface="Courier New" panose="020B0604020202020204" pitchFamily="34" charset="0"/>
              <a:buChar char="o"/>
            </a:pPr>
            <a:r>
              <a:rPr lang="en-GB" sz="2200">
                <a:solidFill>
                  <a:schemeClr val="bg1"/>
                </a:solidFill>
              </a:rPr>
              <a:t>2023 Tier Compliance Audit Takeaways</a:t>
            </a:r>
            <a:endParaRPr lang="en-US" sz="2200">
              <a:solidFill>
                <a:schemeClr val="bg1"/>
              </a:solidFill>
              <a:cs typeface="Arial"/>
            </a:endParaRPr>
          </a:p>
          <a:p>
            <a:pPr marL="666750" indent="-342900">
              <a:buFont typeface="Courier New" panose="020B0604020202020204" pitchFamily="34" charset="0"/>
              <a:buChar char="o"/>
            </a:pPr>
            <a:endParaRPr lang="en-GB" sz="2200">
              <a:solidFill>
                <a:schemeClr val="bg1"/>
              </a:solidFill>
            </a:endParaRPr>
          </a:p>
          <a:p>
            <a:pPr marL="666750" indent="-342900">
              <a:buFont typeface="Courier New" panose="020B0604020202020204" pitchFamily="34" charset="0"/>
              <a:buChar char="o"/>
            </a:pPr>
            <a:r>
              <a:rPr lang="en-GB" sz="2200">
                <a:solidFill>
                  <a:schemeClr val="bg1"/>
                </a:solidFill>
              </a:rPr>
              <a:t>Tiering – Looking Ahead to 2024</a:t>
            </a:r>
            <a:endParaRPr lang="en-GB" sz="2200">
              <a:solidFill>
                <a:schemeClr val="bg1"/>
              </a:solidFill>
              <a:cs typeface="Arial"/>
            </a:endParaRPr>
          </a:p>
          <a:p>
            <a:pPr marL="666750" indent="-342900">
              <a:buFont typeface="Courier New" panose="020B0604020202020204" pitchFamily="34" charset="0"/>
              <a:buChar char="o"/>
            </a:pPr>
            <a:endParaRPr lang="en-GB" sz="2200">
              <a:solidFill>
                <a:schemeClr val="bg1"/>
              </a:solidFill>
              <a:cs typeface="Arial"/>
            </a:endParaRPr>
          </a:p>
          <a:p>
            <a:pPr marL="666750" indent="-342900">
              <a:buFont typeface="Courier New" panose="020B0604020202020204" pitchFamily="34" charset="0"/>
              <a:buChar char="o"/>
            </a:pPr>
            <a:r>
              <a:rPr lang="en-GB" sz="2200">
                <a:solidFill>
                  <a:schemeClr val="bg1"/>
                </a:solidFill>
                <a:cs typeface="Arial"/>
              </a:rPr>
              <a:t>Tiering Resources</a:t>
            </a:r>
            <a:endParaRPr lang="en-GB" sz="2200">
              <a:solidFill>
                <a:schemeClr val="bg1"/>
              </a:solidFill>
            </a:endParaRPr>
          </a:p>
          <a:p>
            <a:pPr marL="666750" indent="-342900">
              <a:buFont typeface="Courier New" panose="020B0604020202020204" pitchFamily="34" charset="0"/>
              <a:buChar char="o"/>
            </a:pPr>
            <a:endParaRPr lang="en-GB" sz="2200">
              <a:solidFill>
                <a:schemeClr val="bg1"/>
              </a:solidFill>
              <a:cs typeface="Arial"/>
            </a:endParaRPr>
          </a:p>
          <a:p>
            <a:pPr marL="666750" indent="-342900">
              <a:buFont typeface="Courier New" panose="020B0604020202020204" pitchFamily="34" charset="0"/>
              <a:buChar char="o"/>
            </a:pPr>
            <a:r>
              <a:rPr lang="en-GB" sz="2200">
                <a:solidFill>
                  <a:schemeClr val="bg1"/>
                </a:solidFill>
              </a:rPr>
              <a:t>Office Hours</a:t>
            </a:r>
            <a:endParaRPr lang="en-GB" sz="2200">
              <a:solidFill>
                <a:schemeClr val="bg1"/>
              </a:solidFill>
              <a:cs typeface="Arial"/>
            </a:endParaRPr>
          </a:p>
          <a:p>
            <a:pPr marL="666750" indent="-342900">
              <a:buFont typeface="Courier New" panose="020B0604020202020204" pitchFamily="34" charset="0"/>
              <a:buChar char="o"/>
            </a:pPr>
            <a:endParaRPr lang="en-GB" sz="2200">
              <a:solidFill>
                <a:schemeClr val="bg1"/>
              </a:solidFill>
            </a:endParaRPr>
          </a:p>
          <a:p>
            <a:pPr marL="666750" indent="-342900">
              <a:buFont typeface="Courier New" panose="020B0604020202020204" pitchFamily="34" charset="0"/>
              <a:buChar char="o"/>
            </a:pPr>
            <a:r>
              <a:rPr lang="en-GB" sz="2200">
                <a:solidFill>
                  <a:schemeClr val="bg1"/>
                </a:solidFill>
              </a:rPr>
              <a:t>Q&amp;A</a:t>
            </a:r>
            <a:endParaRPr lang="en-GB" sz="2200">
              <a:solidFill>
                <a:schemeClr val="bg1"/>
              </a:solidFill>
              <a:cs typeface="Arial"/>
            </a:endParaRPr>
          </a:p>
          <a:p>
            <a:pPr marL="323850"/>
            <a:endParaRPr lang="en-GB" sz="1900">
              <a:cs typeface="Arial"/>
            </a:endParaRPr>
          </a:p>
        </p:txBody>
      </p:sp>
      <p:sp>
        <p:nvSpPr>
          <p:cNvPr id="5" name="Slide Number Placeholder 4">
            <a:extLst>
              <a:ext uri="{FF2B5EF4-FFF2-40B4-BE49-F238E27FC236}">
                <a16:creationId xmlns:a16="http://schemas.microsoft.com/office/drawing/2014/main" id="{E06E7930-E170-450F-8BE1-CF3EC5327A91}"/>
              </a:ext>
            </a:extLst>
          </p:cNvPr>
          <p:cNvSpPr>
            <a:spLocks noGrp="1"/>
          </p:cNvSpPr>
          <p:nvPr>
            <p:ph type="sldNum" sz="quarter" idx="4"/>
          </p:nvPr>
        </p:nvSpPr>
        <p:spPr/>
        <p:txBody>
          <a:bodyPr/>
          <a:lstStyle/>
          <a:p>
            <a:fld id="{E8A74B61-50D3-3946-8366-1E447A2A8431}" type="slidenum">
              <a:rPr lang="en-US" smtClean="0"/>
              <a:pPr/>
              <a:t>3</a:t>
            </a:fld>
            <a:endParaRPr lang="en-US"/>
          </a:p>
        </p:txBody>
      </p:sp>
    </p:spTree>
    <p:extLst>
      <p:ext uri="{BB962C8B-B14F-4D97-AF65-F5344CB8AC3E}">
        <p14:creationId xmlns:p14="http://schemas.microsoft.com/office/powerpoint/2010/main" val="96300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538925" y="5548237"/>
            <a:ext cx="10202830" cy="1430480"/>
          </a:xfrm>
        </p:spPr>
        <p:txBody>
          <a:bodyPr/>
          <a:lstStyle/>
          <a:p>
            <a:r>
              <a:rPr lang="en-US">
                <a:cs typeface="Arial"/>
              </a:rPr>
              <a:t>Tier Compliance Audit Overview</a:t>
            </a:r>
            <a:endParaRPr lang="en-US"/>
          </a:p>
        </p:txBody>
      </p:sp>
    </p:spTree>
    <p:extLst>
      <p:ext uri="{BB962C8B-B14F-4D97-AF65-F5344CB8AC3E}">
        <p14:creationId xmlns:p14="http://schemas.microsoft.com/office/powerpoint/2010/main" val="187630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370CC2-1299-7D57-2EF8-365DCE366C4E}"/>
              </a:ext>
            </a:extLst>
          </p:cNvPr>
          <p:cNvSpPr>
            <a:spLocks noGrp="1"/>
          </p:cNvSpPr>
          <p:nvPr>
            <p:ph type="body" sz="quarter" idx="16"/>
          </p:nvPr>
        </p:nvSpPr>
        <p:spPr>
          <a:xfrm>
            <a:off x="238923" y="3424664"/>
            <a:ext cx="2808000" cy="2232000"/>
          </a:xfrm>
        </p:spPr>
        <p:txBody>
          <a:bodyPr/>
          <a:lstStyle/>
          <a:p>
            <a:pPr marL="359410"/>
            <a:r>
              <a:rPr lang="en-US">
                <a:cs typeface="Arial"/>
              </a:rPr>
              <a:t>MassHealth Sub-Capitation Program Audit</a:t>
            </a:r>
          </a:p>
        </p:txBody>
      </p:sp>
      <p:sp>
        <p:nvSpPr>
          <p:cNvPr id="4" name="Text Placeholder 3">
            <a:extLst>
              <a:ext uri="{FF2B5EF4-FFF2-40B4-BE49-F238E27FC236}">
                <a16:creationId xmlns:a16="http://schemas.microsoft.com/office/drawing/2014/main" id="{34A30EEA-7C6E-97DE-165B-19FDE19EE0B6}"/>
              </a:ext>
            </a:extLst>
          </p:cNvPr>
          <p:cNvSpPr>
            <a:spLocks noGrp="1"/>
          </p:cNvSpPr>
          <p:nvPr>
            <p:ph type="body" sz="quarter" idx="17"/>
          </p:nvPr>
        </p:nvSpPr>
        <p:spPr>
          <a:xfrm>
            <a:off x="3523954" y="3435470"/>
            <a:ext cx="2364748" cy="2224147"/>
          </a:xfrm>
        </p:spPr>
        <p:txBody>
          <a:bodyPr/>
          <a:lstStyle/>
          <a:p>
            <a:r>
              <a:rPr lang="en-US">
                <a:cs typeface="Arial"/>
              </a:rPr>
              <a:t>MassHealth notified practices of their selection on 7/20</a:t>
            </a:r>
          </a:p>
        </p:txBody>
      </p:sp>
      <p:sp>
        <p:nvSpPr>
          <p:cNvPr id="5" name="Text Placeholder 4">
            <a:extLst>
              <a:ext uri="{FF2B5EF4-FFF2-40B4-BE49-F238E27FC236}">
                <a16:creationId xmlns:a16="http://schemas.microsoft.com/office/drawing/2014/main" id="{B05E337C-E252-62E7-C7AB-EB188156DDFE}"/>
              </a:ext>
            </a:extLst>
          </p:cNvPr>
          <p:cNvSpPr>
            <a:spLocks noGrp="1"/>
          </p:cNvSpPr>
          <p:nvPr>
            <p:ph type="body" sz="quarter" idx="18"/>
          </p:nvPr>
        </p:nvSpPr>
        <p:spPr>
          <a:xfrm>
            <a:off x="6416255" y="3424266"/>
            <a:ext cx="2465601" cy="2246558"/>
          </a:xfrm>
        </p:spPr>
        <p:txBody>
          <a:bodyPr/>
          <a:lstStyle/>
          <a:p>
            <a:r>
              <a:rPr lang="en-US">
                <a:cs typeface="Arial"/>
              </a:rPr>
              <a:t>Practices were given 6 weeks to compile tier compliance evidence by 8/31</a:t>
            </a:r>
          </a:p>
        </p:txBody>
      </p:sp>
      <p:sp>
        <p:nvSpPr>
          <p:cNvPr id="6" name="Text Placeholder 5">
            <a:extLst>
              <a:ext uri="{FF2B5EF4-FFF2-40B4-BE49-F238E27FC236}">
                <a16:creationId xmlns:a16="http://schemas.microsoft.com/office/drawing/2014/main" id="{52CB55A9-D0D7-A7EB-C709-32B76B17998B}"/>
              </a:ext>
            </a:extLst>
          </p:cNvPr>
          <p:cNvSpPr>
            <a:spLocks noGrp="1"/>
          </p:cNvSpPr>
          <p:nvPr>
            <p:ph type="body" sz="quarter" idx="19"/>
          </p:nvPr>
        </p:nvSpPr>
        <p:spPr>
          <a:xfrm>
            <a:off x="9447890" y="3411156"/>
            <a:ext cx="2364749" cy="2235353"/>
          </a:xfrm>
        </p:spPr>
        <p:txBody>
          <a:bodyPr/>
          <a:lstStyle/>
          <a:p>
            <a:pPr>
              <a:spcAft>
                <a:spcPts val="0"/>
              </a:spcAft>
            </a:pPr>
            <a:r>
              <a:rPr lang="en-US">
                <a:cs typeface="Arial"/>
              </a:rPr>
              <a:t>Practice submitted online form and received </a:t>
            </a:r>
          </a:p>
          <a:p>
            <a:pPr>
              <a:spcAft>
                <a:spcPts val="0"/>
              </a:spcAft>
            </a:pPr>
            <a:r>
              <a:rPr lang="en-US">
                <a:cs typeface="Arial"/>
              </a:rPr>
              <a:t>confirmation of audit completion</a:t>
            </a:r>
          </a:p>
        </p:txBody>
      </p:sp>
      <p:sp>
        <p:nvSpPr>
          <p:cNvPr id="7" name="Text Placeholder 6">
            <a:extLst>
              <a:ext uri="{FF2B5EF4-FFF2-40B4-BE49-F238E27FC236}">
                <a16:creationId xmlns:a16="http://schemas.microsoft.com/office/drawing/2014/main" id="{D48787B5-480F-8BC9-E7BA-554E2D73A364}"/>
              </a:ext>
            </a:extLst>
          </p:cNvPr>
          <p:cNvSpPr>
            <a:spLocks noGrp="1"/>
          </p:cNvSpPr>
          <p:nvPr>
            <p:ph type="body" sz="quarter" idx="20"/>
          </p:nvPr>
        </p:nvSpPr>
        <p:spPr/>
        <p:txBody>
          <a:bodyPr/>
          <a:lstStyle/>
          <a:p>
            <a:endParaRPr lang="en-US">
              <a:cs typeface="Arial"/>
            </a:endParaRPr>
          </a:p>
          <a:p>
            <a:r>
              <a:rPr lang="en-US">
                <a:cs typeface="Arial"/>
              </a:rPr>
              <a:t>2023 Tier Audit Timeline</a:t>
            </a:r>
          </a:p>
        </p:txBody>
      </p:sp>
      <p:sp>
        <p:nvSpPr>
          <p:cNvPr id="8" name="Slide Number Placeholder 7">
            <a:extLst>
              <a:ext uri="{FF2B5EF4-FFF2-40B4-BE49-F238E27FC236}">
                <a16:creationId xmlns:a16="http://schemas.microsoft.com/office/drawing/2014/main" id="{174E9530-3A29-B053-6719-318B124C0469}"/>
              </a:ext>
            </a:extLst>
          </p:cNvPr>
          <p:cNvSpPr>
            <a:spLocks noGrp="1"/>
          </p:cNvSpPr>
          <p:nvPr>
            <p:ph type="sldNum" sz="quarter" idx="4"/>
          </p:nvPr>
        </p:nvSpPr>
        <p:spPr/>
        <p:txBody>
          <a:bodyPr/>
          <a:lstStyle/>
          <a:p>
            <a:fld id="{E8A74B61-50D3-3946-8366-1E447A2A8431}" type="slidenum">
              <a:rPr lang="en-US" smtClean="0"/>
              <a:pPr/>
              <a:t>5</a:t>
            </a:fld>
            <a:endParaRPr lang="en-US"/>
          </a:p>
        </p:txBody>
      </p:sp>
      <p:sp>
        <p:nvSpPr>
          <p:cNvPr id="11" name="TextBox 10">
            <a:extLst>
              <a:ext uri="{FF2B5EF4-FFF2-40B4-BE49-F238E27FC236}">
                <a16:creationId xmlns:a16="http://schemas.microsoft.com/office/drawing/2014/main" id="{CFC0F970-55A7-993F-3220-F58C1480FDEF}"/>
              </a:ext>
            </a:extLst>
          </p:cNvPr>
          <p:cNvSpPr txBox="1"/>
          <p:nvPr/>
        </p:nvSpPr>
        <p:spPr>
          <a:xfrm>
            <a:off x="664534" y="1408814"/>
            <a:ext cx="108452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2060"/>
                </a:solidFill>
                <a:cs typeface="Arial"/>
              </a:rPr>
              <a:t>4/1: BILHPN </a:t>
            </a:r>
            <a:r>
              <a:rPr lang="en-US" sz="2400" err="1">
                <a:solidFill>
                  <a:srgbClr val="002060"/>
                </a:solidFill>
                <a:cs typeface="Arial"/>
              </a:rPr>
              <a:t>WellSense</a:t>
            </a:r>
            <a:r>
              <a:rPr lang="en-US" sz="2400">
                <a:solidFill>
                  <a:srgbClr val="002060"/>
                </a:solidFill>
                <a:cs typeface="Arial"/>
              </a:rPr>
              <a:t> MassHealth ACO went live</a:t>
            </a:r>
          </a:p>
          <a:p>
            <a:r>
              <a:rPr lang="en-US" sz="2400">
                <a:solidFill>
                  <a:srgbClr val="002060"/>
                </a:solidFill>
                <a:cs typeface="Arial"/>
              </a:rPr>
              <a:t>7/1: Expectation that tier requirements would be in place for the sub-capitation program by this date</a:t>
            </a:r>
          </a:p>
          <a:p>
            <a:r>
              <a:rPr lang="en-US" sz="2400">
                <a:solidFill>
                  <a:srgbClr val="002060"/>
                </a:solidFill>
                <a:cs typeface="Arial"/>
              </a:rPr>
              <a:t>8/31: Deadline for first primary care sub-capitation audit cycle</a:t>
            </a:r>
          </a:p>
        </p:txBody>
      </p:sp>
    </p:spTree>
    <p:extLst>
      <p:ext uri="{BB962C8B-B14F-4D97-AF65-F5344CB8AC3E}">
        <p14:creationId xmlns:p14="http://schemas.microsoft.com/office/powerpoint/2010/main" val="153094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8787B5-480F-8BC9-E7BA-554E2D73A364}"/>
              </a:ext>
            </a:extLst>
          </p:cNvPr>
          <p:cNvSpPr>
            <a:spLocks noGrp="1"/>
          </p:cNvSpPr>
          <p:nvPr>
            <p:ph type="body" sz="quarter" idx="20"/>
          </p:nvPr>
        </p:nvSpPr>
        <p:spPr/>
        <p:txBody>
          <a:bodyPr/>
          <a:lstStyle/>
          <a:p>
            <a:endParaRPr lang="en-US">
              <a:cs typeface="Arial"/>
            </a:endParaRPr>
          </a:p>
          <a:p>
            <a:r>
              <a:rPr lang="en-US">
                <a:cs typeface="Arial"/>
              </a:rPr>
              <a:t>Audit Format</a:t>
            </a:r>
          </a:p>
        </p:txBody>
      </p:sp>
      <p:sp>
        <p:nvSpPr>
          <p:cNvPr id="8" name="Slide Number Placeholder 7">
            <a:extLst>
              <a:ext uri="{FF2B5EF4-FFF2-40B4-BE49-F238E27FC236}">
                <a16:creationId xmlns:a16="http://schemas.microsoft.com/office/drawing/2014/main" id="{174E9530-3A29-B053-6719-318B124C0469}"/>
              </a:ext>
            </a:extLst>
          </p:cNvPr>
          <p:cNvSpPr>
            <a:spLocks noGrp="1"/>
          </p:cNvSpPr>
          <p:nvPr>
            <p:ph type="sldNum" sz="quarter" idx="4"/>
          </p:nvPr>
        </p:nvSpPr>
        <p:spPr/>
        <p:txBody>
          <a:bodyPr/>
          <a:lstStyle/>
          <a:p>
            <a:fld id="{E8A74B61-50D3-3946-8366-1E447A2A8431}" type="slidenum">
              <a:rPr lang="en-US" smtClean="0"/>
              <a:pPr/>
              <a:t>6</a:t>
            </a:fld>
            <a:endParaRPr lang="en-US"/>
          </a:p>
        </p:txBody>
      </p:sp>
      <p:sp>
        <p:nvSpPr>
          <p:cNvPr id="11" name="TextBox 10">
            <a:extLst>
              <a:ext uri="{FF2B5EF4-FFF2-40B4-BE49-F238E27FC236}">
                <a16:creationId xmlns:a16="http://schemas.microsoft.com/office/drawing/2014/main" id="{CFC0F970-55A7-993F-3220-F58C1480FDEF}"/>
              </a:ext>
            </a:extLst>
          </p:cNvPr>
          <p:cNvSpPr txBox="1"/>
          <p:nvPr/>
        </p:nvSpPr>
        <p:spPr>
          <a:xfrm>
            <a:off x="664534" y="1408814"/>
            <a:ext cx="108452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002060"/>
              </a:solidFill>
              <a:cs typeface="Arial"/>
            </a:endParaRPr>
          </a:p>
        </p:txBody>
      </p:sp>
      <p:sp>
        <p:nvSpPr>
          <p:cNvPr id="17" name="TextBox 16">
            <a:extLst>
              <a:ext uri="{FF2B5EF4-FFF2-40B4-BE49-F238E27FC236}">
                <a16:creationId xmlns:a16="http://schemas.microsoft.com/office/drawing/2014/main" id="{4F96B6C2-2768-984C-C89D-1FA58C1272AE}"/>
              </a:ext>
            </a:extLst>
          </p:cNvPr>
          <p:cNvSpPr txBox="1"/>
          <p:nvPr/>
        </p:nvSpPr>
        <p:spPr>
          <a:xfrm>
            <a:off x="669985" y="1403230"/>
            <a:ext cx="1102455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a:solidFill>
                  <a:srgbClr val="183E75"/>
                </a:solidFill>
                <a:cs typeface="Arial"/>
              </a:rPr>
              <a:t>MassHealth provided a copy of the questionnaire to practices at the time of their selection for audit</a:t>
            </a:r>
            <a:endParaRPr lang="en-US">
              <a:solidFill>
                <a:srgbClr val="000000"/>
              </a:solidFill>
              <a:cs typeface="Arial"/>
            </a:endParaRPr>
          </a:p>
          <a:p>
            <a:pPr marL="342900" indent="-342900">
              <a:buFont typeface="Arial"/>
              <a:buChar char="•"/>
            </a:pPr>
            <a:r>
              <a:rPr lang="en-GB" sz="2000">
                <a:solidFill>
                  <a:srgbClr val="183E75"/>
                </a:solidFill>
                <a:cs typeface="Arial"/>
              </a:rPr>
              <a:t>Practices were asked to review the questionnaire, compile evidence, and complete the submission to the online portal in one sitting</a:t>
            </a:r>
            <a:endParaRPr lang="en-US" err="1">
              <a:cs typeface="Arial"/>
            </a:endParaRPr>
          </a:p>
          <a:p>
            <a:endParaRPr lang="en-US" sz="2000">
              <a:solidFill>
                <a:srgbClr val="183E75"/>
              </a:solidFill>
              <a:cs typeface="Arial"/>
            </a:endParaRPr>
          </a:p>
          <a:p>
            <a:endParaRPr lang="en-US" sz="2000">
              <a:solidFill>
                <a:srgbClr val="183E75"/>
              </a:solidFill>
              <a:cs typeface="Arial"/>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pPr algn="r"/>
            <a:endParaRPr lang="en-US" sz="2000" b="1" i="1">
              <a:solidFill>
                <a:srgbClr val="183E75"/>
              </a:solidFill>
              <a:cs typeface="Segoe UI"/>
            </a:endParaRPr>
          </a:p>
        </p:txBody>
      </p:sp>
      <p:pic>
        <p:nvPicPr>
          <p:cNvPr id="2" name="Picture 1" descr="A white and blue text on a white background&#10;&#10;Description automatically generated">
            <a:extLst>
              <a:ext uri="{FF2B5EF4-FFF2-40B4-BE49-F238E27FC236}">
                <a16:creationId xmlns:a16="http://schemas.microsoft.com/office/drawing/2014/main" id="{9F9B4299-4AE7-60EA-74AF-BD03C6563537}"/>
              </a:ext>
            </a:extLst>
          </p:cNvPr>
          <p:cNvPicPr>
            <a:picLocks noChangeAspect="1"/>
          </p:cNvPicPr>
          <p:nvPr/>
        </p:nvPicPr>
        <p:blipFill>
          <a:blip r:embed="rId3"/>
          <a:stretch>
            <a:fillRect/>
          </a:stretch>
        </p:blipFill>
        <p:spPr>
          <a:xfrm>
            <a:off x="6262777" y="2891450"/>
            <a:ext cx="5359879" cy="3332346"/>
          </a:xfrm>
          <a:prstGeom prst="rect">
            <a:avLst/>
          </a:prstGeom>
        </p:spPr>
      </p:pic>
      <p:pic>
        <p:nvPicPr>
          <p:cNvPr id="3" name="Picture 2" descr="A screenshot of a document&#10;&#10;Description automatically generated">
            <a:extLst>
              <a:ext uri="{FF2B5EF4-FFF2-40B4-BE49-F238E27FC236}">
                <a16:creationId xmlns:a16="http://schemas.microsoft.com/office/drawing/2014/main" id="{5E1E7DCB-654C-CA46-AB66-F138E4D6F9B3}"/>
              </a:ext>
            </a:extLst>
          </p:cNvPr>
          <p:cNvPicPr>
            <a:picLocks noChangeAspect="1"/>
          </p:cNvPicPr>
          <p:nvPr/>
        </p:nvPicPr>
        <p:blipFill>
          <a:blip r:embed="rId4"/>
          <a:stretch>
            <a:fillRect/>
          </a:stretch>
        </p:blipFill>
        <p:spPr>
          <a:xfrm>
            <a:off x="871268" y="2897032"/>
            <a:ext cx="5201729" cy="3364315"/>
          </a:xfrm>
          <a:prstGeom prst="rect">
            <a:avLst/>
          </a:prstGeom>
        </p:spPr>
      </p:pic>
    </p:spTree>
    <p:extLst>
      <p:ext uri="{BB962C8B-B14F-4D97-AF65-F5344CB8AC3E}">
        <p14:creationId xmlns:p14="http://schemas.microsoft.com/office/powerpoint/2010/main" val="292796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8787B5-480F-8BC9-E7BA-554E2D73A364}"/>
              </a:ext>
            </a:extLst>
          </p:cNvPr>
          <p:cNvSpPr>
            <a:spLocks noGrp="1"/>
          </p:cNvSpPr>
          <p:nvPr>
            <p:ph type="body" sz="quarter" idx="20"/>
          </p:nvPr>
        </p:nvSpPr>
        <p:spPr/>
        <p:txBody>
          <a:bodyPr/>
          <a:lstStyle/>
          <a:p>
            <a:endParaRPr lang="en-US">
              <a:cs typeface="Arial"/>
            </a:endParaRPr>
          </a:p>
          <a:p>
            <a:r>
              <a:rPr lang="en-US">
                <a:cs typeface="Arial"/>
              </a:rPr>
              <a:t>Audit Responses</a:t>
            </a:r>
          </a:p>
        </p:txBody>
      </p:sp>
      <p:sp>
        <p:nvSpPr>
          <p:cNvPr id="8" name="Slide Number Placeholder 7">
            <a:extLst>
              <a:ext uri="{FF2B5EF4-FFF2-40B4-BE49-F238E27FC236}">
                <a16:creationId xmlns:a16="http://schemas.microsoft.com/office/drawing/2014/main" id="{174E9530-3A29-B053-6719-318B124C0469}"/>
              </a:ext>
            </a:extLst>
          </p:cNvPr>
          <p:cNvSpPr>
            <a:spLocks noGrp="1"/>
          </p:cNvSpPr>
          <p:nvPr>
            <p:ph type="sldNum" sz="quarter" idx="4"/>
          </p:nvPr>
        </p:nvSpPr>
        <p:spPr/>
        <p:txBody>
          <a:bodyPr/>
          <a:lstStyle/>
          <a:p>
            <a:fld id="{E8A74B61-50D3-3946-8366-1E447A2A8431}" type="slidenum">
              <a:rPr lang="en-US" smtClean="0"/>
              <a:pPr/>
              <a:t>7</a:t>
            </a:fld>
            <a:endParaRPr lang="en-US"/>
          </a:p>
        </p:txBody>
      </p:sp>
      <p:sp>
        <p:nvSpPr>
          <p:cNvPr id="11" name="TextBox 10">
            <a:extLst>
              <a:ext uri="{FF2B5EF4-FFF2-40B4-BE49-F238E27FC236}">
                <a16:creationId xmlns:a16="http://schemas.microsoft.com/office/drawing/2014/main" id="{CFC0F970-55A7-993F-3220-F58C1480FDEF}"/>
              </a:ext>
            </a:extLst>
          </p:cNvPr>
          <p:cNvSpPr txBox="1"/>
          <p:nvPr/>
        </p:nvSpPr>
        <p:spPr>
          <a:xfrm>
            <a:off x="664534" y="1408814"/>
            <a:ext cx="108452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002060"/>
              </a:solidFill>
              <a:cs typeface="Arial"/>
            </a:endParaRPr>
          </a:p>
        </p:txBody>
      </p:sp>
      <p:graphicFrame>
        <p:nvGraphicFramePr>
          <p:cNvPr id="2" name="Table 1">
            <a:extLst>
              <a:ext uri="{FF2B5EF4-FFF2-40B4-BE49-F238E27FC236}">
                <a16:creationId xmlns:a16="http://schemas.microsoft.com/office/drawing/2014/main" id="{95A4C5FB-9FAE-6017-4D55-DAFE0B4A3719}"/>
              </a:ext>
            </a:extLst>
          </p:cNvPr>
          <p:cNvGraphicFramePr>
            <a:graphicFrameLocks noGrp="1"/>
          </p:cNvGraphicFramePr>
          <p:nvPr>
            <p:extLst>
              <p:ext uri="{D42A27DB-BD31-4B8C-83A1-F6EECF244321}">
                <p14:modId xmlns:p14="http://schemas.microsoft.com/office/powerpoint/2010/main" val="3885604356"/>
              </p:ext>
            </p:extLst>
          </p:nvPr>
        </p:nvGraphicFramePr>
        <p:xfrm>
          <a:off x="661358" y="1523999"/>
          <a:ext cx="10769940" cy="4269588"/>
        </p:xfrm>
        <a:graphic>
          <a:graphicData uri="http://schemas.openxmlformats.org/drawingml/2006/table">
            <a:tbl>
              <a:tblPr firstRow="1" bandRow="1">
                <a:tableStyleId>{5C22544A-7EE6-4342-B048-85BDC9FD1C3A}</a:tableStyleId>
              </a:tblPr>
              <a:tblGrid>
                <a:gridCol w="5384970">
                  <a:extLst>
                    <a:ext uri="{9D8B030D-6E8A-4147-A177-3AD203B41FA5}">
                      <a16:colId xmlns:a16="http://schemas.microsoft.com/office/drawing/2014/main" val="1264382509"/>
                    </a:ext>
                  </a:extLst>
                </a:gridCol>
                <a:gridCol w="5384970">
                  <a:extLst>
                    <a:ext uri="{9D8B030D-6E8A-4147-A177-3AD203B41FA5}">
                      <a16:colId xmlns:a16="http://schemas.microsoft.com/office/drawing/2014/main" val="3359482289"/>
                    </a:ext>
                  </a:extLst>
                </a:gridCol>
              </a:tblGrid>
              <a:tr h="391558">
                <a:tc>
                  <a:txBody>
                    <a:bodyPr/>
                    <a:lstStyle/>
                    <a:p>
                      <a:r>
                        <a:rPr lang="en-US" sz="1900"/>
                        <a:t>Audit Prompt</a:t>
                      </a:r>
                    </a:p>
                  </a:txBody>
                  <a:tcPr/>
                </a:tc>
                <a:tc>
                  <a:txBody>
                    <a:bodyPr/>
                    <a:lstStyle/>
                    <a:p>
                      <a:r>
                        <a:rPr lang="en-US" sz="1900"/>
                        <a:t>Sample Response</a:t>
                      </a:r>
                    </a:p>
                  </a:txBody>
                  <a:tcPr/>
                </a:tc>
                <a:extLst>
                  <a:ext uri="{0D108BD9-81ED-4DB2-BD59-A6C34878D82A}">
                    <a16:rowId xmlns:a16="http://schemas.microsoft.com/office/drawing/2014/main" val="1402286981"/>
                  </a:ext>
                </a:extLst>
              </a:tr>
              <a:tr h="932447">
                <a:tc>
                  <a:txBody>
                    <a:bodyPr/>
                    <a:lstStyle/>
                    <a:p>
                      <a:pPr lvl="0" algn="l">
                        <a:lnSpc>
                          <a:spcPct val="100000"/>
                        </a:lnSpc>
                        <a:spcBef>
                          <a:spcPts val="0"/>
                        </a:spcBef>
                        <a:spcAft>
                          <a:spcPts val="0"/>
                        </a:spcAft>
                        <a:buNone/>
                      </a:pPr>
                      <a:r>
                        <a:rPr lang="en-US" sz="1900" b="0" i="0" u="none" strike="noStrike" noProof="0">
                          <a:solidFill>
                            <a:srgbClr val="002060"/>
                          </a:solidFill>
                          <a:latin typeface="Arial"/>
                        </a:rPr>
                        <a:t>Attest Yes or No to meeting the requirement</a:t>
                      </a:r>
                    </a:p>
                  </a:txBody>
                  <a:tcPr/>
                </a:tc>
                <a:tc>
                  <a:txBody>
                    <a:bodyPr/>
                    <a:lstStyle/>
                    <a:p>
                      <a:pPr lvl="0" algn="l">
                        <a:lnSpc>
                          <a:spcPct val="100000"/>
                        </a:lnSpc>
                        <a:spcBef>
                          <a:spcPts val="0"/>
                        </a:spcBef>
                        <a:spcAft>
                          <a:spcPts val="0"/>
                        </a:spcAft>
                        <a:buNone/>
                      </a:pPr>
                      <a:r>
                        <a:rPr lang="en-US" sz="1900" b="0" i="1" u="none" strike="noStrike" noProof="0">
                          <a:solidFill>
                            <a:srgbClr val="002060"/>
                          </a:solidFill>
                          <a:latin typeface="Arial"/>
                        </a:rPr>
                        <a:t>YES, our practice provides BH referrals with bi-directional communication (Tier 1)</a:t>
                      </a:r>
                    </a:p>
                    <a:p>
                      <a:pPr lvl="0" algn="l">
                        <a:lnSpc>
                          <a:spcPct val="100000"/>
                        </a:lnSpc>
                        <a:spcBef>
                          <a:spcPts val="0"/>
                        </a:spcBef>
                        <a:spcAft>
                          <a:spcPts val="0"/>
                        </a:spcAft>
                        <a:buNone/>
                      </a:pPr>
                      <a:endParaRPr lang="en-US" sz="1900" b="0" i="1" u="none" strike="noStrike" noProof="0">
                        <a:solidFill>
                          <a:srgbClr val="002060"/>
                        </a:solidFill>
                        <a:latin typeface="Arial"/>
                      </a:endParaRPr>
                    </a:p>
                  </a:txBody>
                  <a:tcPr/>
                </a:tc>
                <a:extLst>
                  <a:ext uri="{0D108BD9-81ED-4DB2-BD59-A6C34878D82A}">
                    <a16:rowId xmlns:a16="http://schemas.microsoft.com/office/drawing/2014/main" val="2316862548"/>
                  </a:ext>
                </a:extLst>
              </a:tr>
              <a:tr h="978895">
                <a:tc>
                  <a:txBody>
                    <a:bodyPr/>
                    <a:lstStyle/>
                    <a:p>
                      <a:r>
                        <a:rPr lang="en-US" sz="1900">
                          <a:solidFill>
                            <a:srgbClr val="002060"/>
                          </a:solidFill>
                          <a:latin typeface="Arial"/>
                        </a:rPr>
                        <a:t>Upload a blank copy of screener or type the name of standardized screener</a:t>
                      </a:r>
                    </a:p>
                    <a:p>
                      <a:pPr lvl="0">
                        <a:buNone/>
                      </a:pPr>
                      <a:endParaRPr lang="en-US" sz="1900">
                        <a:solidFill>
                          <a:srgbClr val="002060"/>
                        </a:solidFill>
                        <a:latin typeface="Arial"/>
                      </a:endParaRPr>
                    </a:p>
                  </a:txBody>
                  <a:tcPr/>
                </a:tc>
                <a:tc>
                  <a:txBody>
                    <a:bodyPr/>
                    <a:lstStyle/>
                    <a:p>
                      <a:r>
                        <a:rPr lang="en-US" sz="1900">
                          <a:solidFill>
                            <a:srgbClr val="002060"/>
                          </a:solidFill>
                          <a:latin typeface="Arial"/>
                        </a:rPr>
                        <a:t>Depression Screener: </a:t>
                      </a:r>
                      <a:r>
                        <a:rPr lang="en-US" sz="1900" i="1">
                          <a:solidFill>
                            <a:srgbClr val="002060"/>
                          </a:solidFill>
                          <a:latin typeface="Arial"/>
                        </a:rPr>
                        <a:t>PHQ-9 (Tier 1)</a:t>
                      </a:r>
                    </a:p>
                  </a:txBody>
                  <a:tcPr/>
                </a:tc>
                <a:extLst>
                  <a:ext uri="{0D108BD9-81ED-4DB2-BD59-A6C34878D82A}">
                    <a16:rowId xmlns:a16="http://schemas.microsoft.com/office/drawing/2014/main" val="2957830292"/>
                  </a:ext>
                </a:extLst>
              </a:tr>
              <a:tr h="685225">
                <a:tc>
                  <a:txBody>
                    <a:bodyPr/>
                    <a:lstStyle/>
                    <a:p>
                      <a:pPr lvl="0" algn="l">
                        <a:lnSpc>
                          <a:spcPct val="100000"/>
                        </a:lnSpc>
                        <a:spcBef>
                          <a:spcPts val="0"/>
                        </a:spcBef>
                        <a:spcAft>
                          <a:spcPts val="0"/>
                        </a:spcAft>
                        <a:buNone/>
                      </a:pPr>
                      <a:r>
                        <a:rPr lang="en-US" sz="1900" b="0" i="0" u="none" strike="noStrike" noProof="0">
                          <a:solidFill>
                            <a:srgbClr val="002060"/>
                          </a:solidFill>
                          <a:latin typeface="Arial"/>
                        </a:rPr>
                        <a:t>Submit a resume or provide a brief narrative describing the staff member's relevant experience</a:t>
                      </a:r>
                      <a:endParaRPr lang="en-US" sz="1900"/>
                    </a:p>
                  </a:txBody>
                  <a:tcPr/>
                </a:tc>
                <a:tc>
                  <a:txBody>
                    <a:bodyPr/>
                    <a:lstStyle/>
                    <a:p>
                      <a:r>
                        <a:rPr lang="en-US" sz="1900">
                          <a:solidFill>
                            <a:srgbClr val="002060"/>
                          </a:solidFill>
                          <a:latin typeface="Arial"/>
                        </a:rPr>
                        <a:t>Staff with children, youth, and family-specific experience: </a:t>
                      </a:r>
                      <a:r>
                        <a:rPr lang="en-US" sz="1900" i="1">
                          <a:solidFill>
                            <a:srgbClr val="002060"/>
                          </a:solidFill>
                          <a:latin typeface="Arial"/>
                        </a:rPr>
                        <a:t>Attach Jane Doe's resume </a:t>
                      </a:r>
                      <a:r>
                        <a:rPr lang="en-US" sz="1900" i="0">
                          <a:solidFill>
                            <a:srgbClr val="002060"/>
                          </a:solidFill>
                          <a:latin typeface="Arial"/>
                        </a:rPr>
                        <a:t>(Tier 2)</a:t>
                      </a:r>
                      <a:endParaRPr lang="en-US" sz="1900">
                        <a:solidFill>
                          <a:srgbClr val="002060"/>
                        </a:solidFill>
                        <a:latin typeface="Arial"/>
                      </a:endParaRPr>
                    </a:p>
                  </a:txBody>
                  <a:tcPr/>
                </a:tc>
                <a:extLst>
                  <a:ext uri="{0D108BD9-81ED-4DB2-BD59-A6C34878D82A}">
                    <a16:rowId xmlns:a16="http://schemas.microsoft.com/office/drawing/2014/main" val="701030908"/>
                  </a:ext>
                </a:extLst>
              </a:tr>
              <a:tr h="978895">
                <a:tc>
                  <a:txBody>
                    <a:bodyPr/>
                    <a:lstStyle/>
                    <a:p>
                      <a:pPr lvl="0">
                        <a:buNone/>
                      </a:pPr>
                      <a:r>
                        <a:rPr lang="en-US" sz="1900" b="0" i="0" u="none" strike="noStrike" noProof="0">
                          <a:solidFill>
                            <a:srgbClr val="002060"/>
                          </a:solidFill>
                          <a:latin typeface="Arial"/>
                        </a:rPr>
                        <a:t>Submit the Name, License Type, License Number, and FTE status of the staff member(s) that fulfill this requirement. </a:t>
                      </a:r>
                    </a:p>
                  </a:txBody>
                  <a:tcPr/>
                </a:tc>
                <a:tc>
                  <a:txBody>
                    <a:bodyPr/>
                    <a:lstStyle/>
                    <a:p>
                      <a:pPr lvl="0" algn="l">
                        <a:lnSpc>
                          <a:spcPct val="100000"/>
                        </a:lnSpc>
                        <a:spcBef>
                          <a:spcPts val="0"/>
                        </a:spcBef>
                        <a:spcAft>
                          <a:spcPts val="0"/>
                        </a:spcAft>
                        <a:buNone/>
                      </a:pPr>
                      <a:r>
                        <a:rPr lang="en-US" sz="1900" b="0" i="0" u="none" strike="noStrike" noProof="0">
                          <a:solidFill>
                            <a:srgbClr val="002060"/>
                          </a:solidFill>
                          <a:latin typeface="Arial"/>
                        </a:rPr>
                        <a:t>Independent Consulting BH Clinician with Prescribing Capability: </a:t>
                      </a:r>
                      <a:r>
                        <a:rPr lang="en-US" sz="1900" b="0" i="1" u="none" strike="noStrike" noProof="0">
                          <a:solidFill>
                            <a:srgbClr val="002060"/>
                          </a:solidFill>
                          <a:latin typeface="Arial"/>
                        </a:rPr>
                        <a:t>Jane Doe, MD, 1234, .3FTE</a:t>
                      </a:r>
                      <a:r>
                        <a:rPr lang="en-US" sz="1900" b="0" i="0" u="none" strike="noStrike" noProof="0">
                          <a:solidFill>
                            <a:srgbClr val="002060"/>
                          </a:solidFill>
                          <a:latin typeface="Arial"/>
                        </a:rPr>
                        <a:t> (Tier 3)</a:t>
                      </a:r>
                    </a:p>
                  </a:txBody>
                  <a:tcPr/>
                </a:tc>
                <a:extLst>
                  <a:ext uri="{0D108BD9-81ED-4DB2-BD59-A6C34878D82A}">
                    <a16:rowId xmlns:a16="http://schemas.microsoft.com/office/drawing/2014/main" val="4145700560"/>
                  </a:ext>
                </a:extLst>
              </a:tr>
            </a:tbl>
          </a:graphicData>
        </a:graphic>
      </p:graphicFrame>
    </p:spTree>
    <p:extLst>
      <p:ext uri="{BB962C8B-B14F-4D97-AF65-F5344CB8AC3E}">
        <p14:creationId xmlns:p14="http://schemas.microsoft.com/office/powerpoint/2010/main" val="241900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8787B5-480F-8BC9-E7BA-554E2D73A364}"/>
              </a:ext>
            </a:extLst>
          </p:cNvPr>
          <p:cNvSpPr>
            <a:spLocks noGrp="1"/>
          </p:cNvSpPr>
          <p:nvPr>
            <p:ph type="body" sz="quarter" idx="20"/>
          </p:nvPr>
        </p:nvSpPr>
        <p:spPr/>
        <p:txBody>
          <a:bodyPr/>
          <a:lstStyle/>
          <a:p>
            <a:endParaRPr lang="en-US">
              <a:cs typeface="Arial"/>
            </a:endParaRPr>
          </a:p>
          <a:p>
            <a:r>
              <a:rPr lang="en-US">
                <a:cs typeface="Arial"/>
              </a:rPr>
              <a:t>BILHPN Support</a:t>
            </a:r>
            <a:endParaRPr lang="en-US"/>
          </a:p>
        </p:txBody>
      </p:sp>
      <p:sp>
        <p:nvSpPr>
          <p:cNvPr id="8" name="Slide Number Placeholder 7">
            <a:extLst>
              <a:ext uri="{FF2B5EF4-FFF2-40B4-BE49-F238E27FC236}">
                <a16:creationId xmlns:a16="http://schemas.microsoft.com/office/drawing/2014/main" id="{174E9530-3A29-B053-6719-318B124C0469}"/>
              </a:ext>
            </a:extLst>
          </p:cNvPr>
          <p:cNvSpPr>
            <a:spLocks noGrp="1"/>
          </p:cNvSpPr>
          <p:nvPr>
            <p:ph type="sldNum" sz="quarter" idx="4"/>
          </p:nvPr>
        </p:nvSpPr>
        <p:spPr/>
        <p:txBody>
          <a:bodyPr/>
          <a:lstStyle/>
          <a:p>
            <a:fld id="{E8A74B61-50D3-3946-8366-1E447A2A8431}" type="slidenum">
              <a:rPr lang="en-US" smtClean="0"/>
              <a:pPr/>
              <a:t>8</a:t>
            </a:fld>
            <a:endParaRPr lang="en-US"/>
          </a:p>
        </p:txBody>
      </p:sp>
      <p:sp>
        <p:nvSpPr>
          <p:cNvPr id="11" name="TextBox 10">
            <a:extLst>
              <a:ext uri="{FF2B5EF4-FFF2-40B4-BE49-F238E27FC236}">
                <a16:creationId xmlns:a16="http://schemas.microsoft.com/office/drawing/2014/main" id="{CFC0F970-55A7-993F-3220-F58C1480FDEF}"/>
              </a:ext>
            </a:extLst>
          </p:cNvPr>
          <p:cNvSpPr txBox="1"/>
          <p:nvPr/>
        </p:nvSpPr>
        <p:spPr>
          <a:xfrm>
            <a:off x="664534" y="1408814"/>
            <a:ext cx="108452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solidFill>
                <a:srgbClr val="002060"/>
              </a:solidFill>
              <a:cs typeface="Arial"/>
            </a:endParaRPr>
          </a:p>
        </p:txBody>
      </p:sp>
      <p:sp>
        <p:nvSpPr>
          <p:cNvPr id="17" name="TextBox 16">
            <a:extLst>
              <a:ext uri="{FF2B5EF4-FFF2-40B4-BE49-F238E27FC236}">
                <a16:creationId xmlns:a16="http://schemas.microsoft.com/office/drawing/2014/main" id="{4F96B6C2-2768-984C-C89D-1FA58C1272AE}"/>
              </a:ext>
            </a:extLst>
          </p:cNvPr>
          <p:cNvSpPr txBox="1"/>
          <p:nvPr/>
        </p:nvSpPr>
        <p:spPr>
          <a:xfrm>
            <a:off x="626854" y="1331344"/>
            <a:ext cx="1095267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solidFill>
                  <a:srgbClr val="183E75"/>
                </a:solidFill>
                <a:cs typeface="Arial"/>
              </a:rPr>
              <a:t>BILHPN compiled all prompts in the </a:t>
            </a:r>
            <a:r>
              <a:rPr lang="en-US" sz="2000" b="1" u="sng">
                <a:solidFill>
                  <a:srgbClr val="9D9D9C"/>
                </a:solidFill>
                <a:cs typeface="Arial"/>
                <a:hlinkClick r:id="rId3"/>
              </a:rPr>
              <a:t>2023 MH Tiering Prompts</a:t>
            </a:r>
            <a:r>
              <a:rPr lang="en-US" sz="2000">
                <a:solidFill>
                  <a:srgbClr val="183E75"/>
                </a:solidFill>
                <a:cs typeface="Arial"/>
              </a:rPr>
              <a:t>​.</a:t>
            </a:r>
            <a:r>
              <a:rPr lang="en-US" sz="2000" err="1">
                <a:solidFill>
                  <a:srgbClr val="183E75"/>
                </a:solidFill>
                <a:cs typeface="Arial"/>
              </a:rPr>
              <a:t>xslx</a:t>
            </a:r>
            <a:endParaRPr lang="en-GB" sz="2000" err="1">
              <a:solidFill>
                <a:srgbClr val="183E75"/>
              </a:solidFill>
              <a:cs typeface="Arial"/>
            </a:endParaRPr>
          </a:p>
          <a:p>
            <a:pPr marL="800100" lvl="1" indent="-342900">
              <a:buFont typeface="Arial"/>
              <a:buChar char="•"/>
            </a:pPr>
            <a:r>
              <a:rPr lang="en-US" sz="2000">
                <a:solidFill>
                  <a:srgbClr val="183E75"/>
                </a:solidFill>
                <a:cs typeface="Arial"/>
              </a:rPr>
              <a:t>This file combines the information held within the tiering tracking grids and the state's audit questionnaire </a:t>
            </a:r>
          </a:p>
          <a:p>
            <a:pPr marL="800100" lvl="1" indent="-342900">
              <a:buFont typeface="Arial"/>
              <a:buChar char="•"/>
            </a:pPr>
            <a:endParaRPr lang="en-US" sz="2000">
              <a:solidFill>
                <a:srgbClr val="183E75"/>
              </a:solidFill>
              <a:cs typeface="Arial"/>
            </a:endParaRPr>
          </a:p>
          <a:p>
            <a:pPr marL="342900" indent="-342900">
              <a:buFont typeface="Arial"/>
              <a:buChar char="•"/>
            </a:pPr>
            <a:r>
              <a:rPr lang="en-US" sz="2000">
                <a:solidFill>
                  <a:srgbClr val="183E75"/>
                </a:solidFill>
                <a:cs typeface="Arial"/>
              </a:rPr>
              <a:t>During the 6-week notice period, BILHPN Tiering Support Specialists met with Quality Leads and Project Managers to review Tracking Grids, gathered compliance documentation, and assist in compiling evidence ahead of the one-time submission. </a:t>
            </a:r>
          </a:p>
          <a:p>
            <a:pPr marL="342900" indent="-342900">
              <a:buFont typeface="Arial"/>
              <a:buChar char="•"/>
            </a:pPr>
            <a:endParaRPr lang="en-US" sz="2000">
              <a:solidFill>
                <a:srgbClr val="183E75"/>
              </a:solidFill>
              <a:cs typeface="Arial"/>
            </a:endParaRPr>
          </a:p>
          <a:p>
            <a:pPr marL="342900" indent="-342900">
              <a:buFont typeface="Arial"/>
              <a:buChar char="•"/>
            </a:pPr>
            <a:r>
              <a:rPr lang="en-US" sz="2000">
                <a:solidFill>
                  <a:srgbClr val="183E75"/>
                </a:solidFill>
                <a:cs typeface="Arial"/>
              </a:rPr>
              <a:t>BILHPN recommends using the 2023 MH Tiering Prompts file and an accompanying MH Tiering Folder to store your practice’s documented evidence for each Tier Requirement</a:t>
            </a: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endParaRPr lang="en-US" sz="2000" b="1" i="1">
              <a:solidFill>
                <a:srgbClr val="183E75"/>
              </a:solidFill>
              <a:cs typeface="Segoe UI"/>
            </a:endParaRPr>
          </a:p>
          <a:p>
            <a:pPr algn="r"/>
            <a:r>
              <a:rPr lang="en-US" sz="2000" b="1" i="1">
                <a:solidFill>
                  <a:srgbClr val="183E75"/>
                </a:solidFill>
                <a:cs typeface="Segoe UI"/>
              </a:rPr>
              <a:t>*</a:t>
            </a:r>
            <a:endParaRPr lang="en-GB" sz="2000">
              <a:solidFill>
                <a:srgbClr val="183E75"/>
              </a:solidFill>
              <a:cs typeface="Segoe UI"/>
            </a:endParaRPr>
          </a:p>
        </p:txBody>
      </p:sp>
    </p:spTree>
    <p:extLst>
      <p:ext uri="{BB962C8B-B14F-4D97-AF65-F5344CB8AC3E}">
        <p14:creationId xmlns:p14="http://schemas.microsoft.com/office/powerpoint/2010/main" val="290207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233FFD-9A01-0515-7C58-1B0E4BD235B0}"/>
              </a:ext>
            </a:extLst>
          </p:cNvPr>
          <p:cNvSpPr>
            <a:spLocks noGrp="1"/>
          </p:cNvSpPr>
          <p:nvPr>
            <p:ph idx="14"/>
          </p:nvPr>
        </p:nvSpPr>
        <p:spPr>
          <a:xfrm>
            <a:off x="575731" y="1274850"/>
            <a:ext cx="6855460" cy="4737028"/>
          </a:xfrm>
        </p:spPr>
        <p:txBody>
          <a:bodyPr/>
          <a:lstStyle/>
          <a:p>
            <a:r>
              <a:rPr lang="en-US" sz="1600">
                <a:solidFill>
                  <a:srgbClr val="1F497D"/>
                </a:solidFill>
                <a:ea typeface="+mn-lt"/>
                <a:cs typeface="+mn-lt"/>
              </a:rPr>
              <a:t>" The biggest piece of submitting for the audit that I wasn’t expecting was that it seemed like for the questions that were providing information rather than evidence, they gave space to upload documents and it seemed as though the idea was to upload a document vs use the space provided for additional comments. It was a bit unclear to me which was preferred. I ended up doing a mix of both depending on how much information was needed. I intended to go back and make it all uniform and just upload documents, but once you hit the final continue button your survey submits without super clear indication (from what I can remember) that you’ve reached the end and are submitting." - HCA</a:t>
            </a:r>
            <a:r>
              <a:rPr lang="en-US" sz="1600">
                <a:ea typeface="+mn-lt"/>
                <a:cs typeface="+mn-lt"/>
              </a:rPr>
              <a:t/>
            </a:r>
            <a:br>
              <a:rPr lang="en-US" sz="1600">
                <a:ea typeface="+mn-lt"/>
                <a:cs typeface="+mn-lt"/>
              </a:rPr>
            </a:br>
            <a:endParaRPr lang="en-US" sz="1600">
              <a:solidFill>
                <a:srgbClr val="1F497D"/>
              </a:solidFill>
              <a:cs typeface="Arial"/>
            </a:endParaRPr>
          </a:p>
          <a:p>
            <a:r>
              <a:rPr lang="en-US" sz="1600">
                <a:ea typeface="+mn-lt"/>
                <a:cs typeface="+mn-lt"/>
              </a:rPr>
              <a:t>"</a:t>
            </a:r>
            <a:r>
              <a:rPr lang="en-US" sz="1600">
                <a:solidFill>
                  <a:srgbClr val="183E75"/>
                </a:solidFill>
                <a:latin typeface="Arial"/>
                <a:ea typeface="+mn-lt"/>
                <a:cs typeface="Arial"/>
              </a:rPr>
              <a:t>The initial questionnaire that was provided by MassHealth was missing some questions in the Tier 2 section. It will be helpful to request a complete questionnaire from MassHealth." - South Cove</a:t>
            </a:r>
          </a:p>
          <a:p>
            <a:endParaRPr lang="en-US" sz="1600">
              <a:ea typeface="+mn-lt"/>
              <a:cs typeface="+mn-lt"/>
            </a:endParaRPr>
          </a:p>
          <a:p>
            <a:endParaRPr lang="en-US" sz="1400">
              <a:solidFill>
                <a:srgbClr val="183E75"/>
              </a:solidFill>
              <a:cs typeface="Arial"/>
            </a:endParaRPr>
          </a:p>
          <a:p>
            <a:endParaRPr lang="en-US">
              <a:solidFill>
                <a:srgbClr val="1F497D"/>
              </a:solidFill>
              <a:cs typeface="Arial"/>
            </a:endParaRPr>
          </a:p>
          <a:p>
            <a:endParaRPr lang="en-US">
              <a:solidFill>
                <a:srgbClr val="1F497D"/>
              </a:solidFill>
              <a:cs typeface="Arial"/>
            </a:endParaRPr>
          </a:p>
          <a:p>
            <a:endParaRPr lang="en-US">
              <a:solidFill>
                <a:srgbClr val="183E75"/>
              </a:solidFill>
              <a:cs typeface="Arial"/>
            </a:endParaRPr>
          </a:p>
        </p:txBody>
      </p:sp>
      <p:sp>
        <p:nvSpPr>
          <p:cNvPr id="4" name="Text Placeholder 3">
            <a:extLst>
              <a:ext uri="{FF2B5EF4-FFF2-40B4-BE49-F238E27FC236}">
                <a16:creationId xmlns:a16="http://schemas.microsoft.com/office/drawing/2014/main" id="{33AB14A3-8E3E-CBC9-699C-2744039BFF4A}"/>
              </a:ext>
            </a:extLst>
          </p:cNvPr>
          <p:cNvSpPr>
            <a:spLocks noGrp="1"/>
          </p:cNvSpPr>
          <p:nvPr>
            <p:ph type="body" sz="quarter" idx="16"/>
          </p:nvPr>
        </p:nvSpPr>
        <p:spPr/>
        <p:txBody>
          <a:bodyPr/>
          <a:lstStyle/>
          <a:p>
            <a:endParaRPr lang="en-US">
              <a:cs typeface="Arial"/>
            </a:endParaRPr>
          </a:p>
          <a:p>
            <a:r>
              <a:rPr lang="en-US">
                <a:cs typeface="Arial"/>
              </a:rPr>
              <a:t>Tiering Testimonials: HCA &amp; South Cove, Holmes St.</a:t>
            </a:r>
          </a:p>
        </p:txBody>
      </p:sp>
      <p:sp>
        <p:nvSpPr>
          <p:cNvPr id="5" name="Slide Number Placeholder 4">
            <a:extLst>
              <a:ext uri="{FF2B5EF4-FFF2-40B4-BE49-F238E27FC236}">
                <a16:creationId xmlns:a16="http://schemas.microsoft.com/office/drawing/2014/main" id="{035C8158-D3C7-D2B4-BC5E-BB489D7119F9}"/>
              </a:ext>
            </a:extLst>
          </p:cNvPr>
          <p:cNvSpPr>
            <a:spLocks noGrp="1"/>
          </p:cNvSpPr>
          <p:nvPr>
            <p:ph type="sldNum" sz="quarter" idx="4"/>
          </p:nvPr>
        </p:nvSpPr>
        <p:spPr/>
        <p:txBody>
          <a:bodyPr/>
          <a:lstStyle/>
          <a:p>
            <a:fld id="{E8A74B61-50D3-3946-8366-1E447A2A8431}" type="slidenum">
              <a:rPr lang="en-US" smtClean="0"/>
              <a:pPr/>
              <a:t>9</a:t>
            </a:fld>
            <a:endParaRPr lang="en-US"/>
          </a:p>
        </p:txBody>
      </p:sp>
      <p:pic>
        <p:nvPicPr>
          <p:cNvPr id="2" name="Picture 1" descr="A screenshot of a computer&#10;&#10;Description automatically generated">
            <a:extLst>
              <a:ext uri="{FF2B5EF4-FFF2-40B4-BE49-F238E27FC236}">
                <a16:creationId xmlns:a16="http://schemas.microsoft.com/office/drawing/2014/main" id="{A1DF4388-80C4-1AFF-D965-0B3592DA5124}"/>
              </a:ext>
            </a:extLst>
          </p:cNvPr>
          <p:cNvPicPr>
            <a:picLocks noChangeAspect="1"/>
          </p:cNvPicPr>
          <p:nvPr/>
        </p:nvPicPr>
        <p:blipFill>
          <a:blip r:embed="rId3"/>
          <a:stretch>
            <a:fillRect/>
          </a:stretch>
        </p:blipFill>
        <p:spPr>
          <a:xfrm>
            <a:off x="7632640" y="2626660"/>
            <a:ext cx="4345013" cy="3644153"/>
          </a:xfrm>
          <a:prstGeom prst="rect">
            <a:avLst/>
          </a:prstGeom>
          <a:ln w="28575">
            <a:solidFill>
              <a:schemeClr val="tx1"/>
            </a:solidFill>
          </a:ln>
        </p:spPr>
      </p:pic>
      <p:sp>
        <p:nvSpPr>
          <p:cNvPr id="6" name="TextBox 5">
            <a:extLst>
              <a:ext uri="{FF2B5EF4-FFF2-40B4-BE49-F238E27FC236}">
                <a16:creationId xmlns:a16="http://schemas.microsoft.com/office/drawing/2014/main" id="{569561C3-A83A-FBAF-9C6E-70758D00A5ED}"/>
              </a:ext>
            </a:extLst>
          </p:cNvPr>
          <p:cNvSpPr txBox="1"/>
          <p:nvPr/>
        </p:nvSpPr>
        <p:spPr>
          <a:xfrm>
            <a:off x="1608044" y="5418044"/>
            <a:ext cx="4600014" cy="36933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Example: South Cove Tier Evidence folder</a:t>
            </a:r>
            <a:endParaRPr lang="en-US"/>
          </a:p>
        </p:txBody>
      </p:sp>
      <p:sp>
        <p:nvSpPr>
          <p:cNvPr id="7" name="Arrow: Up 6">
            <a:extLst>
              <a:ext uri="{FF2B5EF4-FFF2-40B4-BE49-F238E27FC236}">
                <a16:creationId xmlns:a16="http://schemas.microsoft.com/office/drawing/2014/main" id="{53BA802B-F338-E47E-818B-B9C8C11882F3}"/>
              </a:ext>
            </a:extLst>
          </p:cNvPr>
          <p:cNvSpPr/>
          <p:nvPr/>
        </p:nvSpPr>
        <p:spPr>
          <a:xfrm rot="5400000">
            <a:off x="6538632" y="5249956"/>
            <a:ext cx="291352" cy="70597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073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BILH Theme Colours">
      <a:dk1>
        <a:sysClr val="windowText" lastClr="000000"/>
      </a:dk1>
      <a:lt1>
        <a:sysClr val="window" lastClr="FFFFFF"/>
      </a:lt1>
      <a:dk2>
        <a:srgbClr val="183E75"/>
      </a:dk2>
      <a:lt2>
        <a:srgbClr val="706F6F"/>
      </a:lt2>
      <a:accent1>
        <a:srgbClr val="183E75"/>
      </a:accent1>
      <a:accent2>
        <a:srgbClr val="0069B4"/>
      </a:accent2>
      <a:accent3>
        <a:srgbClr val="009EDF"/>
      </a:accent3>
      <a:accent4>
        <a:srgbClr val="784A99"/>
      </a:accent4>
      <a:accent5>
        <a:srgbClr val="F28F0F"/>
      </a:accent5>
      <a:accent6>
        <a:srgbClr val="F7C425"/>
      </a:accent6>
      <a:hlink>
        <a:srgbClr val="9D9D9C"/>
      </a:hlink>
      <a:folHlink>
        <a:srgbClr val="007CC1"/>
      </a:folHlink>
    </a:clrScheme>
    <a:fontScheme name="BILH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H_Prf_Ntw_Widescreen_PPT_10_21_2019" id="{FC48DA33-E040-466A-AD4E-42DEE252538F}" vid="{F61EE98F-63BD-4A27-8C5A-55676964B0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4F27D8F0156A48A9F8A51CFE2B6347" ma:contentTypeVersion="11" ma:contentTypeDescription="Create a new document." ma:contentTypeScope="" ma:versionID="30ccbd036389e39c1638f74cbf02b34b">
  <xsd:schema xmlns:xsd="http://www.w3.org/2001/XMLSchema" xmlns:xs="http://www.w3.org/2001/XMLSchema" xmlns:p="http://schemas.microsoft.com/office/2006/metadata/properties" xmlns:ns3="8100c748-fc65-4d2a-9807-f0d616a795fc" xmlns:ns4="c7ac07c1-ad4d-4202-880a-ac90a1dfa5b1" targetNamespace="http://schemas.microsoft.com/office/2006/metadata/properties" ma:root="true" ma:fieldsID="366b9b25e31f99f464765e554dfbd9f8" ns3:_="" ns4:_="">
    <xsd:import namespace="8100c748-fc65-4d2a-9807-f0d616a795fc"/>
    <xsd:import namespace="c7ac07c1-ad4d-4202-880a-ac90a1dfa5b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0c748-fc65-4d2a-9807-f0d616a79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ac07c1-ad4d-4202-880a-ac90a1dfa5b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100c748-fc65-4d2a-9807-f0d616a795fc" xsi:nil="true"/>
  </documentManagement>
</p:properties>
</file>

<file path=customXml/itemProps1.xml><?xml version="1.0" encoding="utf-8"?>
<ds:datastoreItem xmlns:ds="http://schemas.openxmlformats.org/officeDocument/2006/customXml" ds:itemID="{D5B0D9C4-AC54-4381-8096-748EE324A684}">
  <ds:schemaRefs>
    <ds:schemaRef ds:uri="http://schemas.microsoft.com/sharepoint/v3/contenttype/forms"/>
  </ds:schemaRefs>
</ds:datastoreItem>
</file>

<file path=customXml/itemProps2.xml><?xml version="1.0" encoding="utf-8"?>
<ds:datastoreItem xmlns:ds="http://schemas.openxmlformats.org/officeDocument/2006/customXml" ds:itemID="{CFEFEE72-D5E7-4FDE-BC89-7602ED692DC7}">
  <ds:schemaRefs>
    <ds:schemaRef ds:uri="8100c748-fc65-4d2a-9807-f0d616a795fc"/>
    <ds:schemaRef ds:uri="c7ac07c1-ad4d-4202-880a-ac90a1dfa5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7F27FF-5800-45B1-B8EA-03950496158B}">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c7ac07c1-ad4d-4202-880a-ac90a1dfa5b1"/>
    <ds:schemaRef ds:uri="http://purl.org/dc/dcmitype/"/>
    <ds:schemaRef ds:uri="http://purl.org/dc/elements/1.1/"/>
    <ds:schemaRef ds:uri="http://schemas.microsoft.com/office/infopath/2007/PartnerControls"/>
    <ds:schemaRef ds:uri="8100c748-fc65-4d2a-9807-f0d616a795f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1384</Words>
  <Application>Microsoft Office PowerPoint</Application>
  <PresentationFormat>Widescreen</PresentationFormat>
  <Paragraphs>180</Paragraphs>
  <Slides>17</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Arial,Sans-Serif</vt:lpstr>
      <vt:lpstr>Calibri</vt:lpstr>
      <vt:lpstr>Courier New</vt:lpstr>
      <vt:lpstr>Segoe UI</vt:lpstr>
      <vt:lpstr>Symbol</vt:lpstr>
      <vt:lpstr>Office Theme</vt:lpstr>
      <vt:lpstr>BILHPN WellSense MassHealth ACO Tiering Office Hours</vt:lpstr>
      <vt:lpstr>PowerPoint Presentation</vt:lpstr>
      <vt:lpstr> Contents </vt:lpstr>
      <vt:lpstr>Tier Compliance Audit Overview</vt:lpstr>
      <vt:lpstr>PowerPoint Presentation</vt:lpstr>
      <vt:lpstr>PowerPoint Presentation</vt:lpstr>
      <vt:lpstr>PowerPoint Presentation</vt:lpstr>
      <vt:lpstr>PowerPoint Presentation</vt:lpstr>
      <vt:lpstr>PowerPoint Presentation</vt:lpstr>
      <vt:lpstr>Planning for 2024</vt:lpstr>
      <vt:lpstr>PowerPoint Presentation</vt:lpstr>
      <vt:lpstr>PowerPoint Presentation</vt:lpstr>
      <vt:lpstr>PowerPoint Presentation</vt:lpstr>
      <vt:lpstr>Appendix</vt:lpstr>
      <vt:lpstr>PowerPoint Presentation</vt:lpstr>
      <vt:lpstr>PowerPoint Presentation</vt:lpstr>
      <vt:lpstr>PowerPoint Presentation</vt:lpstr>
    </vt:vector>
  </TitlesOfParts>
  <Company>BIDMC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to Insert company name</dc:title>
  <dc:creator>Karas,Tina  (BILH - BILH Marketing a Communication)</dc:creator>
  <cp:lastModifiedBy>Daley, Alanna Marie</cp:lastModifiedBy>
  <cp:revision>14</cp:revision>
  <dcterms:created xsi:type="dcterms:W3CDTF">2022-05-09T15:27:18Z</dcterms:created>
  <dcterms:modified xsi:type="dcterms:W3CDTF">2023-10-27T14:53:44Z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0x0101008E4F27D8F0156A48A9F8A51CFE2B6347</vt:lpwstr>
  </property>
  <property fmtid="{D5CDD505-2E9C-101B-9397-08002B2CF9AE}" pid="3" name="Order">
    <vt:r8>4194600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