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322" r:id="rId2"/>
    <p:sldId id="303" r:id="rId3"/>
    <p:sldId id="329" r:id="rId4"/>
    <p:sldId id="300" r:id="rId5"/>
    <p:sldId id="265" r:id="rId6"/>
    <p:sldId id="283" r:id="rId7"/>
    <p:sldId id="332" r:id="rId8"/>
    <p:sldId id="333" r:id="rId9"/>
    <p:sldId id="334" r:id="rId10"/>
    <p:sldId id="341" r:id="rId11"/>
    <p:sldId id="344" r:id="rId12"/>
    <p:sldId id="318" r:id="rId13"/>
    <p:sldId id="321" r:id="rId14"/>
    <p:sldId id="340" r:id="rId15"/>
    <p:sldId id="335" r:id="rId16"/>
    <p:sldId id="337" r:id="rId17"/>
    <p:sldId id="338" r:id="rId18"/>
    <p:sldId id="339" r:id="rId19"/>
    <p:sldId id="342" r:id="rId20"/>
    <p:sldId id="323" r:id="rId21"/>
    <p:sldId id="324" r:id="rId22"/>
    <p:sldId id="325" r:id="rId23"/>
    <p:sldId id="343"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2880" userDrawn="1">
          <p15:clr>
            <a:srgbClr val="A4A3A4"/>
          </p15:clr>
        </p15:guide>
        <p15:guide id="3" pos="272" userDrawn="1">
          <p15:clr>
            <a:srgbClr val="A4A3A4"/>
          </p15:clr>
        </p15:guide>
        <p15:guide id="4" pos="5488" userDrawn="1">
          <p15:clr>
            <a:srgbClr val="A4A3A4"/>
          </p15:clr>
        </p15:guide>
        <p15:guide id="5" orient="horz" pos="7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rley,Daniel  (BIDMC - BIDCO)" initials="DMC" lastIdx="3" clrIdx="0"/>
  <p:cmAuthor id="1" name="Katherine L. Record" initials="KLR" lastIdx="5" clrIdx="1"/>
  <p:cmAuthor id="2" name="Curley, Daniel (BIDMC - BIDCO)" initials="CD(-B" lastIdx="0" clrIdx="2">
    <p:extLst>
      <p:ext uri="{19B8F6BF-5375-455C-9EA6-DF929625EA0E}">
        <p15:presenceInfo xmlns:p15="http://schemas.microsoft.com/office/powerpoint/2012/main" userId="S-1-5-21-979596666-1058737641-1233803906-249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75"/>
    <a:srgbClr val="706F6F"/>
    <a:srgbClr val="0069B4"/>
    <a:srgbClr val="007CC1"/>
    <a:srgbClr val="03B2BD"/>
    <a:srgbClr val="9D9D9C"/>
    <a:srgbClr val="F7C425"/>
    <a:srgbClr val="F28F0F"/>
    <a:srgbClr val="784A99"/>
    <a:srgbClr val="009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B844E-8181-C713-3BE2-ACCA17BA6069}" v="66" dt="2023-11-29T22:21:12.458"/>
    <p1510:client id="{202A6F44-40C4-D69C-CF4D-B9809761B624}" v="71" dt="2023-11-30T18:59:10.206"/>
    <p1510:client id="{82A86EA7-9AEA-53A0-8BF2-0584255E7F16}" v="31" dt="2023-11-20T18:57:16.382"/>
    <p1510:client id="{ACFC7E03-86AD-DB2F-2C52-B1A7D4329964}" v="2755" dt="2023-11-29T22:11:52.009"/>
    <p1510:client id="{D7FCB105-DA75-077B-483C-3A60573E6215}" v="137" dt="2023-11-30T18:58:00.763"/>
    <p1510:client id="{D8924280-802F-6D4C-C14D-A43D5AC80F18}" v="22" dt="2023-11-29T22:14:27.111"/>
    <p1510:client id="{FF013E32-A6AD-6FB4-ACB1-1938C7BD5AED}" v="107" dt="2023-11-30T15:18:37.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280"/>
        <p:guide pos="2880"/>
        <p:guide pos="272"/>
        <p:guide pos="5488"/>
        <p:guide orient="horz" pos="79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7F09F-53A3-0E44-8D4B-BE116E859C49}" type="doc">
      <dgm:prSet loTypeId="urn:microsoft.com/office/officeart/2005/8/layout/hProcess9" loCatId="" qsTypeId="urn:microsoft.com/office/officeart/2005/8/quickstyle/simple1" qsCatId="simple" csTypeId="urn:microsoft.com/office/officeart/2005/8/colors/accent1_2" csCatId="accent1" phldr="1"/>
      <dgm:spPr/>
    </dgm:pt>
    <dgm:pt modelId="{22AFCF5E-33EC-FB41-87D3-3A999FBD0BE8}">
      <dgm:prSet phldrT="[Text]"/>
      <dgm:spPr/>
      <dgm:t>
        <a:bodyPr/>
        <a:lstStyle/>
        <a:p>
          <a:r>
            <a:rPr lang="en-US"/>
            <a:t>Patient identified via registry or individual encounter</a:t>
          </a:r>
        </a:p>
      </dgm:t>
    </dgm:pt>
    <dgm:pt modelId="{B3782D7E-1CB0-DA49-98F6-FB5ABF63E687}" type="parTrans" cxnId="{7E3C5173-3094-1644-B23E-705A04C75A93}">
      <dgm:prSet/>
      <dgm:spPr/>
      <dgm:t>
        <a:bodyPr/>
        <a:lstStyle/>
        <a:p>
          <a:endParaRPr lang="en-US"/>
        </a:p>
      </dgm:t>
    </dgm:pt>
    <dgm:pt modelId="{9CE69FB4-7F3B-0F46-8963-D269136590DE}" type="sibTrans" cxnId="{7E3C5173-3094-1644-B23E-705A04C75A93}">
      <dgm:prSet/>
      <dgm:spPr/>
      <dgm:t>
        <a:bodyPr/>
        <a:lstStyle/>
        <a:p>
          <a:endParaRPr lang="en-US"/>
        </a:p>
      </dgm:t>
    </dgm:pt>
    <dgm:pt modelId="{C6ED932F-833D-2D40-9BC6-E7CD2F048E83}">
      <dgm:prSet phldrT="[Text]"/>
      <dgm:spPr/>
      <dgm:t>
        <a:bodyPr/>
        <a:lstStyle/>
        <a:p>
          <a:r>
            <a:rPr lang="en-US"/>
            <a:t>Referrer inputs referral into SMC Portal (No more forms!!)</a:t>
          </a:r>
        </a:p>
      </dgm:t>
    </dgm:pt>
    <dgm:pt modelId="{EB07F683-BCD7-F949-A355-AB7153809F70}" type="parTrans" cxnId="{2911C3AA-E850-5C49-B7A3-4139AE08AA90}">
      <dgm:prSet/>
      <dgm:spPr/>
      <dgm:t>
        <a:bodyPr/>
        <a:lstStyle/>
        <a:p>
          <a:endParaRPr lang="en-US"/>
        </a:p>
      </dgm:t>
    </dgm:pt>
    <dgm:pt modelId="{9D437018-E017-694C-8D8C-7E6AD7DBB02D}" type="sibTrans" cxnId="{2911C3AA-E850-5C49-B7A3-4139AE08AA90}">
      <dgm:prSet/>
      <dgm:spPr/>
      <dgm:t>
        <a:bodyPr/>
        <a:lstStyle/>
        <a:p>
          <a:endParaRPr lang="en-US"/>
        </a:p>
      </dgm:t>
    </dgm:pt>
    <dgm:pt modelId="{5027234E-9CC3-BE43-885B-36D3AE05E40E}">
      <dgm:prSet phldrT="[Text]"/>
      <dgm:spPr/>
      <dgm:t>
        <a:bodyPr/>
        <a:lstStyle/>
        <a:p>
          <a:r>
            <a:rPr lang="en-US" err="1"/>
            <a:t>WellSense</a:t>
          </a:r>
          <a:r>
            <a:rPr lang="en-US"/>
            <a:t> works with Flex Vendor</a:t>
          </a:r>
        </a:p>
      </dgm:t>
    </dgm:pt>
    <dgm:pt modelId="{18CEDD58-0512-5A47-B2F1-7F24AEE0A2FC}" type="parTrans" cxnId="{FF04A827-C618-BB40-B01F-1218998A4E45}">
      <dgm:prSet/>
      <dgm:spPr/>
      <dgm:t>
        <a:bodyPr/>
        <a:lstStyle/>
        <a:p>
          <a:endParaRPr lang="en-US"/>
        </a:p>
      </dgm:t>
    </dgm:pt>
    <dgm:pt modelId="{71966CBB-8FF4-3048-9C47-E2822640E2D9}" type="sibTrans" cxnId="{FF04A827-C618-BB40-B01F-1218998A4E45}">
      <dgm:prSet/>
      <dgm:spPr/>
      <dgm:t>
        <a:bodyPr/>
        <a:lstStyle/>
        <a:p>
          <a:endParaRPr lang="en-US"/>
        </a:p>
      </dgm:t>
    </dgm:pt>
    <dgm:pt modelId="{6F892054-C6CD-B646-807D-79F5CF00E6D6}">
      <dgm:prSet/>
      <dgm:spPr/>
      <dgm:t>
        <a:bodyPr/>
        <a:lstStyle/>
        <a:p>
          <a:r>
            <a:rPr lang="en-US"/>
            <a:t>Referrer sees status in SMC Portal</a:t>
          </a:r>
        </a:p>
      </dgm:t>
    </dgm:pt>
    <dgm:pt modelId="{9B088FBC-03D5-BD4E-839A-60A6521A65CC}" type="parTrans" cxnId="{ACCDE09A-D7EB-244B-BA9A-506F82E7C70F}">
      <dgm:prSet/>
      <dgm:spPr/>
      <dgm:t>
        <a:bodyPr/>
        <a:lstStyle/>
        <a:p>
          <a:endParaRPr lang="en-US"/>
        </a:p>
      </dgm:t>
    </dgm:pt>
    <dgm:pt modelId="{E4492765-05BE-8A45-B441-828B7883B10D}" type="sibTrans" cxnId="{ACCDE09A-D7EB-244B-BA9A-506F82E7C70F}">
      <dgm:prSet/>
      <dgm:spPr/>
      <dgm:t>
        <a:bodyPr/>
        <a:lstStyle/>
        <a:p>
          <a:endParaRPr lang="en-US"/>
        </a:p>
      </dgm:t>
    </dgm:pt>
    <dgm:pt modelId="{AB328689-5761-F643-ABAB-D5124D03AB41}" type="pres">
      <dgm:prSet presAssocID="{EE97F09F-53A3-0E44-8D4B-BE116E859C49}" presName="CompostProcess" presStyleCnt="0">
        <dgm:presLayoutVars>
          <dgm:dir/>
          <dgm:resizeHandles val="exact"/>
        </dgm:presLayoutVars>
      </dgm:prSet>
      <dgm:spPr/>
    </dgm:pt>
    <dgm:pt modelId="{DAAEC0FB-56FD-B747-8D7C-6551CD6D056A}" type="pres">
      <dgm:prSet presAssocID="{EE97F09F-53A3-0E44-8D4B-BE116E859C49}" presName="arrow" presStyleLbl="bgShp" presStyleIdx="0" presStyleCnt="1"/>
      <dgm:spPr/>
    </dgm:pt>
    <dgm:pt modelId="{F9C0F0DD-CCB4-4A4F-B761-04D1FE81A92F}" type="pres">
      <dgm:prSet presAssocID="{EE97F09F-53A3-0E44-8D4B-BE116E859C49}" presName="linearProcess" presStyleCnt="0"/>
      <dgm:spPr/>
    </dgm:pt>
    <dgm:pt modelId="{3C8F45B6-C86F-294F-9BDE-C63C79C82905}" type="pres">
      <dgm:prSet presAssocID="{22AFCF5E-33EC-FB41-87D3-3A999FBD0BE8}" presName="textNode" presStyleLbl="node1" presStyleIdx="0" presStyleCnt="4">
        <dgm:presLayoutVars>
          <dgm:bulletEnabled val="1"/>
        </dgm:presLayoutVars>
      </dgm:prSet>
      <dgm:spPr/>
    </dgm:pt>
    <dgm:pt modelId="{1FAF4B54-D43D-B444-A4B0-B0D5C16FC3F1}" type="pres">
      <dgm:prSet presAssocID="{9CE69FB4-7F3B-0F46-8963-D269136590DE}" presName="sibTrans" presStyleCnt="0"/>
      <dgm:spPr/>
    </dgm:pt>
    <dgm:pt modelId="{69EC3188-AE93-2344-927C-2AA738794F3A}" type="pres">
      <dgm:prSet presAssocID="{C6ED932F-833D-2D40-9BC6-E7CD2F048E83}" presName="textNode" presStyleLbl="node1" presStyleIdx="1" presStyleCnt="4">
        <dgm:presLayoutVars>
          <dgm:bulletEnabled val="1"/>
        </dgm:presLayoutVars>
      </dgm:prSet>
      <dgm:spPr/>
    </dgm:pt>
    <dgm:pt modelId="{2F4140FA-7E50-294B-8D18-28C992A5E69E}" type="pres">
      <dgm:prSet presAssocID="{9D437018-E017-694C-8D8C-7E6AD7DBB02D}" presName="sibTrans" presStyleCnt="0"/>
      <dgm:spPr/>
    </dgm:pt>
    <dgm:pt modelId="{D2742A97-69AB-924D-90A7-4EFDB4527841}" type="pres">
      <dgm:prSet presAssocID="{5027234E-9CC3-BE43-885B-36D3AE05E40E}" presName="textNode" presStyleLbl="node1" presStyleIdx="2" presStyleCnt="4">
        <dgm:presLayoutVars>
          <dgm:bulletEnabled val="1"/>
        </dgm:presLayoutVars>
      </dgm:prSet>
      <dgm:spPr/>
    </dgm:pt>
    <dgm:pt modelId="{7799011B-D0D5-C648-A194-DDF7B94E9C87}" type="pres">
      <dgm:prSet presAssocID="{71966CBB-8FF4-3048-9C47-E2822640E2D9}" presName="sibTrans" presStyleCnt="0"/>
      <dgm:spPr/>
    </dgm:pt>
    <dgm:pt modelId="{68E4F902-C6CD-D645-A49A-E52FAE4FC8F9}" type="pres">
      <dgm:prSet presAssocID="{6F892054-C6CD-B646-807D-79F5CF00E6D6}" presName="textNode" presStyleLbl="node1" presStyleIdx="3" presStyleCnt="4">
        <dgm:presLayoutVars>
          <dgm:bulletEnabled val="1"/>
        </dgm:presLayoutVars>
      </dgm:prSet>
      <dgm:spPr/>
    </dgm:pt>
  </dgm:ptLst>
  <dgm:cxnLst>
    <dgm:cxn modelId="{5EF2E014-9B9E-8542-955A-3E30C0E249CC}" type="presOf" srcId="{EE97F09F-53A3-0E44-8D4B-BE116E859C49}" destId="{AB328689-5761-F643-ABAB-D5124D03AB41}" srcOrd="0" destOrd="0" presId="urn:microsoft.com/office/officeart/2005/8/layout/hProcess9"/>
    <dgm:cxn modelId="{5AC90B1A-7E45-CD49-B805-74FAD81BA435}" type="presOf" srcId="{C6ED932F-833D-2D40-9BC6-E7CD2F048E83}" destId="{69EC3188-AE93-2344-927C-2AA738794F3A}" srcOrd="0" destOrd="0" presId="urn:microsoft.com/office/officeart/2005/8/layout/hProcess9"/>
    <dgm:cxn modelId="{FF04A827-C618-BB40-B01F-1218998A4E45}" srcId="{EE97F09F-53A3-0E44-8D4B-BE116E859C49}" destId="{5027234E-9CC3-BE43-885B-36D3AE05E40E}" srcOrd="2" destOrd="0" parTransId="{18CEDD58-0512-5A47-B2F1-7F24AEE0A2FC}" sibTransId="{71966CBB-8FF4-3048-9C47-E2822640E2D9}"/>
    <dgm:cxn modelId="{7E3C5173-3094-1644-B23E-705A04C75A93}" srcId="{EE97F09F-53A3-0E44-8D4B-BE116E859C49}" destId="{22AFCF5E-33EC-FB41-87D3-3A999FBD0BE8}" srcOrd="0" destOrd="0" parTransId="{B3782D7E-1CB0-DA49-98F6-FB5ABF63E687}" sibTransId="{9CE69FB4-7F3B-0F46-8963-D269136590DE}"/>
    <dgm:cxn modelId="{ACCDE09A-D7EB-244B-BA9A-506F82E7C70F}" srcId="{EE97F09F-53A3-0E44-8D4B-BE116E859C49}" destId="{6F892054-C6CD-B646-807D-79F5CF00E6D6}" srcOrd="3" destOrd="0" parTransId="{9B088FBC-03D5-BD4E-839A-60A6521A65CC}" sibTransId="{E4492765-05BE-8A45-B441-828B7883B10D}"/>
    <dgm:cxn modelId="{2911C3AA-E850-5C49-B7A3-4139AE08AA90}" srcId="{EE97F09F-53A3-0E44-8D4B-BE116E859C49}" destId="{C6ED932F-833D-2D40-9BC6-E7CD2F048E83}" srcOrd="1" destOrd="0" parTransId="{EB07F683-BCD7-F949-A355-AB7153809F70}" sibTransId="{9D437018-E017-694C-8D8C-7E6AD7DBB02D}"/>
    <dgm:cxn modelId="{CBB550C3-A065-0341-8ABC-ABE1F005660E}" type="presOf" srcId="{22AFCF5E-33EC-FB41-87D3-3A999FBD0BE8}" destId="{3C8F45B6-C86F-294F-9BDE-C63C79C82905}" srcOrd="0" destOrd="0" presId="urn:microsoft.com/office/officeart/2005/8/layout/hProcess9"/>
    <dgm:cxn modelId="{A83550D3-C462-9943-B311-0EE148DA4B3F}" type="presOf" srcId="{5027234E-9CC3-BE43-885B-36D3AE05E40E}" destId="{D2742A97-69AB-924D-90A7-4EFDB4527841}" srcOrd="0" destOrd="0" presId="urn:microsoft.com/office/officeart/2005/8/layout/hProcess9"/>
    <dgm:cxn modelId="{CFF5E5FA-D690-3346-9369-34ED4AF6DCB6}" type="presOf" srcId="{6F892054-C6CD-B646-807D-79F5CF00E6D6}" destId="{68E4F902-C6CD-D645-A49A-E52FAE4FC8F9}" srcOrd="0" destOrd="0" presId="urn:microsoft.com/office/officeart/2005/8/layout/hProcess9"/>
    <dgm:cxn modelId="{DBDA874B-FBEA-1445-B1BA-09D9A796E2FC}" type="presParOf" srcId="{AB328689-5761-F643-ABAB-D5124D03AB41}" destId="{DAAEC0FB-56FD-B747-8D7C-6551CD6D056A}" srcOrd="0" destOrd="0" presId="urn:microsoft.com/office/officeart/2005/8/layout/hProcess9"/>
    <dgm:cxn modelId="{4D39AFFC-C241-C54B-8118-0CB9C9DF4D6E}" type="presParOf" srcId="{AB328689-5761-F643-ABAB-D5124D03AB41}" destId="{F9C0F0DD-CCB4-4A4F-B761-04D1FE81A92F}" srcOrd="1" destOrd="0" presId="urn:microsoft.com/office/officeart/2005/8/layout/hProcess9"/>
    <dgm:cxn modelId="{3F6C197F-0E65-F646-B50C-6B17898CDB6A}" type="presParOf" srcId="{F9C0F0DD-CCB4-4A4F-B761-04D1FE81A92F}" destId="{3C8F45B6-C86F-294F-9BDE-C63C79C82905}" srcOrd="0" destOrd="0" presId="urn:microsoft.com/office/officeart/2005/8/layout/hProcess9"/>
    <dgm:cxn modelId="{4FED2144-DF06-7148-B28F-54D05B118902}" type="presParOf" srcId="{F9C0F0DD-CCB4-4A4F-B761-04D1FE81A92F}" destId="{1FAF4B54-D43D-B444-A4B0-B0D5C16FC3F1}" srcOrd="1" destOrd="0" presId="urn:microsoft.com/office/officeart/2005/8/layout/hProcess9"/>
    <dgm:cxn modelId="{FB6E457B-D9B8-9649-8005-55F1DE397AFC}" type="presParOf" srcId="{F9C0F0DD-CCB4-4A4F-B761-04D1FE81A92F}" destId="{69EC3188-AE93-2344-927C-2AA738794F3A}" srcOrd="2" destOrd="0" presId="urn:microsoft.com/office/officeart/2005/8/layout/hProcess9"/>
    <dgm:cxn modelId="{C424B68E-D0A3-F245-B395-6DC33D4B01FF}" type="presParOf" srcId="{F9C0F0DD-CCB4-4A4F-B761-04D1FE81A92F}" destId="{2F4140FA-7E50-294B-8D18-28C992A5E69E}" srcOrd="3" destOrd="0" presId="urn:microsoft.com/office/officeart/2005/8/layout/hProcess9"/>
    <dgm:cxn modelId="{21888273-3876-8A47-874C-85A4296721F2}" type="presParOf" srcId="{F9C0F0DD-CCB4-4A4F-B761-04D1FE81A92F}" destId="{D2742A97-69AB-924D-90A7-4EFDB4527841}" srcOrd="4" destOrd="0" presId="urn:microsoft.com/office/officeart/2005/8/layout/hProcess9"/>
    <dgm:cxn modelId="{D429D70C-D2A6-A54F-B0EB-AB5AFA2A45A8}" type="presParOf" srcId="{F9C0F0DD-CCB4-4A4F-B761-04D1FE81A92F}" destId="{7799011B-D0D5-C648-A194-DDF7B94E9C87}" srcOrd="5" destOrd="0" presId="urn:microsoft.com/office/officeart/2005/8/layout/hProcess9"/>
    <dgm:cxn modelId="{747BC4C5-7255-F148-AE86-988C6B5376E8}" type="presParOf" srcId="{F9C0F0DD-CCB4-4A4F-B761-04D1FE81A92F}" destId="{68E4F902-C6CD-D645-A49A-E52FAE4FC8F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EC0FB-56FD-B747-8D7C-6551CD6D056A}">
      <dsp:nvSpPr>
        <dsp:cNvPr id="0" name=""/>
        <dsp:cNvSpPr/>
      </dsp:nvSpPr>
      <dsp:spPr>
        <a:xfrm>
          <a:off x="500690" y="0"/>
          <a:ext cx="5674492" cy="29732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F45B6-C86F-294F-9BDE-C63C79C82905}">
      <dsp:nvSpPr>
        <dsp:cNvPr id="0" name=""/>
        <dsp:cNvSpPr/>
      </dsp:nvSpPr>
      <dsp:spPr>
        <a:xfrm>
          <a:off x="3341" y="891962"/>
          <a:ext cx="1607033" cy="11892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Patient identified via registry or individual encounter</a:t>
          </a:r>
        </a:p>
      </dsp:txBody>
      <dsp:txXfrm>
        <a:off x="61397" y="950018"/>
        <a:ext cx="1490921" cy="1073171"/>
      </dsp:txXfrm>
    </dsp:sp>
    <dsp:sp modelId="{69EC3188-AE93-2344-927C-2AA738794F3A}">
      <dsp:nvSpPr>
        <dsp:cNvPr id="0" name=""/>
        <dsp:cNvSpPr/>
      </dsp:nvSpPr>
      <dsp:spPr>
        <a:xfrm>
          <a:off x="1690726" y="891962"/>
          <a:ext cx="1607033" cy="11892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Referrer inputs referral into SMC Portal (No more forms!!)</a:t>
          </a:r>
        </a:p>
      </dsp:txBody>
      <dsp:txXfrm>
        <a:off x="1748782" y="950018"/>
        <a:ext cx="1490921" cy="1073171"/>
      </dsp:txXfrm>
    </dsp:sp>
    <dsp:sp modelId="{D2742A97-69AB-924D-90A7-4EFDB4527841}">
      <dsp:nvSpPr>
        <dsp:cNvPr id="0" name=""/>
        <dsp:cNvSpPr/>
      </dsp:nvSpPr>
      <dsp:spPr>
        <a:xfrm>
          <a:off x="3378112" y="891962"/>
          <a:ext cx="1607033" cy="11892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WellSense</a:t>
          </a:r>
          <a:r>
            <a:rPr lang="en-US" sz="1400" kern="1200"/>
            <a:t> works with Flex Vendor</a:t>
          </a:r>
        </a:p>
      </dsp:txBody>
      <dsp:txXfrm>
        <a:off x="3436168" y="950018"/>
        <a:ext cx="1490921" cy="1073171"/>
      </dsp:txXfrm>
    </dsp:sp>
    <dsp:sp modelId="{68E4F902-C6CD-D645-A49A-E52FAE4FC8F9}">
      <dsp:nvSpPr>
        <dsp:cNvPr id="0" name=""/>
        <dsp:cNvSpPr/>
      </dsp:nvSpPr>
      <dsp:spPr>
        <a:xfrm>
          <a:off x="5065497" y="891962"/>
          <a:ext cx="1607033" cy="11892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Referrer sees status in SMC Portal</a:t>
          </a:r>
        </a:p>
      </dsp:txBody>
      <dsp:txXfrm>
        <a:off x="5123553" y="950018"/>
        <a:ext cx="1490921" cy="10731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76ED7D-D110-4767-8793-8B4CA98543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7D5EDB-2BDA-40F9-BD40-9C49619D3C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BD2D93-8715-4096-A7CD-85A7BAB623AD}" type="datetimeFigureOut">
              <a:rPr lang="en-GB" smtClean="0"/>
              <a:t>01/12/2023</a:t>
            </a:fld>
            <a:endParaRPr lang="en-GB"/>
          </a:p>
        </p:txBody>
      </p:sp>
      <p:sp>
        <p:nvSpPr>
          <p:cNvPr id="4" name="Footer Placeholder 3">
            <a:extLst>
              <a:ext uri="{FF2B5EF4-FFF2-40B4-BE49-F238E27FC236}">
                <a16:creationId xmlns:a16="http://schemas.microsoft.com/office/drawing/2014/main" id="{C3806822-04BD-454E-A4B0-9F0EAA7B29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524F424-50A5-4BBA-99AB-CE00477127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E6BEA9-78B1-42B8-ACF9-30853B476ADA}" type="slidenum">
              <a:rPr lang="en-GB" smtClean="0"/>
              <a:t>‹#›</a:t>
            </a:fld>
            <a:endParaRPr lang="en-GB"/>
          </a:p>
        </p:txBody>
      </p:sp>
    </p:spTree>
    <p:extLst>
      <p:ext uri="{BB962C8B-B14F-4D97-AF65-F5344CB8AC3E}">
        <p14:creationId xmlns:p14="http://schemas.microsoft.com/office/powerpoint/2010/main" val="1176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360BD-9F2B-3E40-A204-AD6A71E97D71}" type="datetimeFigureOut">
              <a:rPr lang="en-US" smtClean="0"/>
              <a:t>12/1/2023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FE7EE-41BE-2646-AD78-BFE02926F1FD}" type="slidenum">
              <a:rPr lang="en-US" smtClean="0"/>
              <a:t>‹#›</a:t>
            </a:fld>
            <a:endParaRPr lang="en-US"/>
          </a:p>
        </p:txBody>
      </p:sp>
    </p:spTree>
    <p:extLst>
      <p:ext uri="{BB962C8B-B14F-4D97-AF65-F5344CB8AC3E}">
        <p14:creationId xmlns:p14="http://schemas.microsoft.com/office/powerpoint/2010/main" val="106115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The purpose of the MH office hours is to provide a forum for BILHPN/</a:t>
            </a:r>
            <a:r>
              <a:rPr lang="en-US" err="1">
                <a:ea typeface="Calibri"/>
                <a:cs typeface="Calibri"/>
              </a:rPr>
              <a:t>WellSense</a:t>
            </a:r>
            <a:r>
              <a:rPr lang="en-US">
                <a:ea typeface="Calibri"/>
                <a:cs typeface="Calibri"/>
              </a:rPr>
              <a:t> to share MH Tiering related updates and have participating sites ask questions and share best practices with one another. </a:t>
            </a:r>
          </a:p>
          <a:p>
            <a:r>
              <a:rPr lang="en-US">
                <a:ea typeface="Calibri"/>
                <a:cs typeface="Calibri"/>
              </a:rPr>
              <a:t>Today we will be reviewing take aways from the MH 2023 Audit and expectations for the 2024 audit cycle. </a:t>
            </a:r>
          </a:p>
        </p:txBody>
      </p:sp>
      <p:sp>
        <p:nvSpPr>
          <p:cNvPr id="4" name="Slide Number Placeholder 3"/>
          <p:cNvSpPr>
            <a:spLocks noGrp="1"/>
          </p:cNvSpPr>
          <p:nvPr>
            <p:ph type="sldNum" sz="quarter" idx="5"/>
          </p:nvPr>
        </p:nvSpPr>
        <p:spPr/>
        <p:txBody>
          <a:bodyPr/>
          <a:lstStyle/>
          <a:p>
            <a:fld id="{4E0FE7EE-41BE-2646-AD78-BFE02926F1FD}" type="slidenum">
              <a:rPr lang="en-US" smtClean="0"/>
              <a:t>2</a:t>
            </a:fld>
            <a:endParaRPr lang="en-US"/>
          </a:p>
        </p:txBody>
      </p:sp>
    </p:spTree>
    <p:extLst>
      <p:ext uri="{BB962C8B-B14F-4D97-AF65-F5344CB8AC3E}">
        <p14:creationId xmlns:p14="http://schemas.microsoft.com/office/powerpoint/2010/main" val="133849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5</a:t>
            </a:fld>
            <a:endParaRPr lang="en-US"/>
          </a:p>
        </p:txBody>
      </p:sp>
    </p:spTree>
    <p:extLst>
      <p:ext uri="{BB962C8B-B14F-4D97-AF65-F5344CB8AC3E}">
        <p14:creationId xmlns:p14="http://schemas.microsoft.com/office/powerpoint/2010/main" val="232575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6</a:t>
            </a:fld>
            <a:endParaRPr lang="en-US"/>
          </a:p>
        </p:txBody>
      </p:sp>
    </p:spTree>
    <p:extLst>
      <p:ext uri="{BB962C8B-B14F-4D97-AF65-F5344CB8AC3E}">
        <p14:creationId xmlns:p14="http://schemas.microsoft.com/office/powerpoint/2010/main" val="9569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8</a:t>
            </a:fld>
            <a:endParaRPr lang="en-US"/>
          </a:p>
        </p:txBody>
      </p:sp>
    </p:spTree>
    <p:extLst>
      <p:ext uri="{BB962C8B-B14F-4D97-AF65-F5344CB8AC3E}">
        <p14:creationId xmlns:p14="http://schemas.microsoft.com/office/powerpoint/2010/main" val="331746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9</a:t>
            </a:fld>
            <a:endParaRPr lang="en-US"/>
          </a:p>
        </p:txBody>
      </p:sp>
    </p:spTree>
    <p:extLst>
      <p:ext uri="{BB962C8B-B14F-4D97-AF65-F5344CB8AC3E}">
        <p14:creationId xmlns:p14="http://schemas.microsoft.com/office/powerpoint/2010/main" val="851851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B0B357-D9B0-4211-8B79-5EF3C2F15E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24"/>
          <a:stretch/>
        </p:blipFill>
        <p:spPr>
          <a:xfrm>
            <a:off x="-1" y="0"/>
            <a:ext cx="9144001" cy="6858000"/>
          </a:xfrm>
          <a:prstGeom prst="rect">
            <a:avLst/>
          </a:prstGeom>
        </p:spPr>
      </p:pic>
      <p:sp>
        <p:nvSpPr>
          <p:cNvPr id="2" name="Title 1"/>
          <p:cNvSpPr>
            <a:spLocks noGrp="1"/>
          </p:cNvSpPr>
          <p:nvPr>
            <p:ph type="ctrTitle"/>
          </p:nvPr>
        </p:nvSpPr>
        <p:spPr>
          <a:xfrm>
            <a:off x="432000" y="1523972"/>
            <a:ext cx="5916057" cy="1050505"/>
          </a:xfrm>
        </p:spPr>
        <p:txBody>
          <a:bodyPr anchor="t"/>
          <a:lstStyle>
            <a:lvl1pPr algn="l" rtl="0">
              <a:lnSpc>
                <a:spcPct val="100000"/>
              </a:lnSpc>
              <a:defRPr sz="3600" b="1" cap="none" baseline="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432000" y="2851200"/>
            <a:ext cx="5900142" cy="1050505"/>
          </a:xfrm>
        </p:spPr>
        <p:txBody>
          <a:bodyPr/>
          <a:lstStyle>
            <a:lvl1pPr marL="0" indent="0" algn="l">
              <a:lnSpc>
                <a:spcPct val="100000"/>
              </a:lnSpc>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close up of a logo&#10;&#10;Description automatically generated">
            <a:extLst>
              <a:ext uri="{FF2B5EF4-FFF2-40B4-BE49-F238E27FC236}">
                <a16:creationId xmlns:a16="http://schemas.microsoft.com/office/drawing/2014/main" id="{4F964C76-526C-487A-999E-0FDAE214CEEB}"/>
              </a:ext>
            </a:extLst>
          </p:cNvPr>
          <p:cNvPicPr>
            <a:picLocks noChangeAspect="1"/>
          </p:cNvPicPr>
          <p:nvPr userDrawn="1"/>
        </p:nvPicPr>
        <p:blipFill>
          <a:blip r:embed="rId3"/>
          <a:stretch>
            <a:fillRect/>
          </a:stretch>
        </p:blipFill>
        <p:spPr>
          <a:xfrm>
            <a:off x="5641200" y="5101200"/>
            <a:ext cx="3086588" cy="133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99" y="1234800"/>
            <a:ext cx="8280399" cy="4930056"/>
          </a:xfrm>
        </p:spPr>
        <p:txBody>
          <a:bodyPr numCol="2" spcCol="288000" rtlCol="0"/>
          <a:lstStyle>
            <a:lvl2pPr marL="179388" indent="-179388">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D6E512F-17E5-411B-AD21-A17ACDD08764}"/>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96A1-5439-4F67-8275-2118E1C9D61D}"/>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D5E396D-BACB-4E6F-9FE7-DD529EC2BD8C}"/>
              </a:ext>
            </a:extLst>
          </p:cNvPr>
          <p:cNvSpPr>
            <a:spLocks noGrp="1"/>
          </p:cNvSpPr>
          <p:nvPr>
            <p:ph type="body" sz="quarter" idx="14"/>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C4A8C64B-EDF3-47E5-9A99-19F475CE915E}"/>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3BC69877-AB38-4AE3-A81B-7947DEC55D64}"/>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305853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and 2 Colum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800" y="1234800"/>
            <a:ext cx="2568074" cy="4930056"/>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860797" y="1234800"/>
            <a:ext cx="4851399" cy="4930056"/>
          </a:xfrm>
        </p:spPr>
        <p:txBody>
          <a:bodyPr numCol="2" spcCol="2880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E2DE79-CB72-4FDC-8AF5-48BFE4B5E58C}"/>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71ABA89F-6967-4891-BBC9-B97467E2638C}"/>
              </a:ext>
            </a:extLst>
          </p:cNvPr>
          <p:cNvSpPr>
            <a:spLocks noGrp="1"/>
          </p:cNvSpPr>
          <p:nvPr>
            <p:ph type="body" sz="quarter" idx="15"/>
          </p:nvPr>
        </p:nvSpPr>
        <p:spPr>
          <a:xfrm>
            <a:off x="431398" y="313200"/>
            <a:ext cx="8280802"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5" name="Slide Number Placeholder 5">
            <a:extLst>
              <a:ext uri="{FF2B5EF4-FFF2-40B4-BE49-F238E27FC236}">
                <a16:creationId xmlns:a16="http://schemas.microsoft.com/office/drawing/2014/main" id="{E008D794-E52E-415D-A590-7A57C2F8C9A2}"/>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A5914E27-6E0C-4EE5-8C41-FB9CE3FF2DBF}"/>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408041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2 tables">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800" y="1234800"/>
            <a:ext cx="2343484" cy="1929426"/>
          </a:xfrm>
        </p:spPr>
        <p:txBody>
          <a:bodyPr/>
          <a:lstStyle>
            <a:lvl1pPr>
              <a:spcAft>
                <a:spcPts val="0"/>
              </a:spcAft>
              <a:defRPr sz="1200" b="1"/>
            </a:lvl1pPr>
            <a:lvl2pPr marL="0" indent="0">
              <a:buNone/>
              <a:defRPr sz="1200" b="0"/>
            </a:lvl2pPr>
            <a:lvl3pPr marL="180000" indent="-216000">
              <a:buFont typeface="Arial" panose="020B0604020202020204" pitchFamily="34" charset="0"/>
              <a:buChar char="•"/>
              <a:defRPr sz="1200" b="0"/>
            </a:lvl3pPr>
            <a:lvl4pPr>
              <a:defRPr sz="1200" b="0"/>
            </a:lvl4pPr>
            <a:lvl5pPr>
              <a:defRPr sz="1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409ADD2-C364-4BB6-B86F-CF9037B6D11C}"/>
              </a:ext>
            </a:extLst>
          </p:cNvPr>
          <p:cNvSpPr>
            <a:spLocks noGrp="1"/>
          </p:cNvSpPr>
          <p:nvPr>
            <p:ph idx="15"/>
          </p:nvPr>
        </p:nvSpPr>
        <p:spPr>
          <a:xfrm>
            <a:off x="431800" y="3560103"/>
            <a:ext cx="2343484" cy="1929426"/>
          </a:xfrm>
        </p:spPr>
        <p:txBody>
          <a:bodyPr/>
          <a:lstStyle>
            <a:lvl1pPr>
              <a:spcAft>
                <a:spcPts val="0"/>
              </a:spcAft>
              <a:defRPr sz="1200" b="1"/>
            </a:lvl1pPr>
            <a:lvl2pPr marL="0" indent="0">
              <a:buNone/>
              <a:defRPr sz="1200" b="0"/>
            </a:lvl2pPr>
            <a:lvl3pPr marL="180000" indent="-216000">
              <a:buFont typeface="Arial" panose="020B0604020202020204" pitchFamily="34" charset="0"/>
              <a:buChar char="•"/>
              <a:defRPr sz="1200" b="0"/>
            </a:lvl3pPr>
            <a:lvl4pPr>
              <a:defRPr sz="1200" b="0"/>
            </a:lvl4pPr>
            <a:lvl5pPr>
              <a:defRPr sz="1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A43A654E-F926-43AE-9D42-DF221FE71712}"/>
              </a:ext>
            </a:extLst>
          </p:cNvPr>
          <p:cNvSpPr>
            <a:spLocks noGrp="1"/>
          </p:cNvSpPr>
          <p:nvPr>
            <p:ph type="tbl" sz="quarter" idx="16"/>
          </p:nvPr>
        </p:nvSpPr>
        <p:spPr>
          <a:xfrm>
            <a:off x="2967038" y="1234800"/>
            <a:ext cx="5745162" cy="2058987"/>
          </a:xfrm>
        </p:spPr>
        <p:txBody>
          <a:bodyPr/>
          <a:lstStyle/>
          <a:p>
            <a:r>
              <a:rPr lang="en-US"/>
              <a:t>Click icon to add table</a:t>
            </a:r>
            <a:endParaRPr lang="en-GB"/>
          </a:p>
        </p:txBody>
      </p:sp>
      <p:sp>
        <p:nvSpPr>
          <p:cNvPr id="14" name="Table Placeholder 4">
            <a:extLst>
              <a:ext uri="{FF2B5EF4-FFF2-40B4-BE49-F238E27FC236}">
                <a16:creationId xmlns:a16="http://schemas.microsoft.com/office/drawing/2014/main" id="{9C702231-BA00-4144-98D6-18E6F2982666}"/>
              </a:ext>
            </a:extLst>
          </p:cNvPr>
          <p:cNvSpPr>
            <a:spLocks noGrp="1"/>
          </p:cNvSpPr>
          <p:nvPr>
            <p:ph type="tbl" sz="quarter" idx="17"/>
          </p:nvPr>
        </p:nvSpPr>
        <p:spPr>
          <a:xfrm>
            <a:off x="2966400" y="3593933"/>
            <a:ext cx="5745162" cy="2058987"/>
          </a:xfrm>
        </p:spPr>
        <p:txBody>
          <a:bodyPr/>
          <a:lstStyle/>
          <a:p>
            <a:r>
              <a:rPr lang="en-US"/>
              <a:t>Click icon to add table</a:t>
            </a:r>
            <a:endParaRPr lang="en-GB"/>
          </a:p>
        </p:txBody>
      </p:sp>
      <p:cxnSp>
        <p:nvCxnSpPr>
          <p:cNvPr id="18" name="Straight Connector 17">
            <a:extLst>
              <a:ext uri="{FF2B5EF4-FFF2-40B4-BE49-F238E27FC236}">
                <a16:creationId xmlns:a16="http://schemas.microsoft.com/office/drawing/2014/main" id="{2DDF77F2-0CA7-4DA8-AE18-3D66CE3B9CFA}"/>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B142342A-2050-4AC7-BD2F-624CFBC0FD97}"/>
              </a:ext>
            </a:extLst>
          </p:cNvPr>
          <p:cNvSpPr>
            <a:spLocks noGrp="1"/>
          </p:cNvSpPr>
          <p:nvPr>
            <p:ph type="body" sz="quarter" idx="18"/>
          </p:nvPr>
        </p:nvSpPr>
        <p:spPr>
          <a:xfrm>
            <a:off x="431398" y="313200"/>
            <a:ext cx="8280802"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23" name="Slide Number Placeholder 5">
            <a:extLst>
              <a:ext uri="{FF2B5EF4-FFF2-40B4-BE49-F238E27FC236}">
                <a16:creationId xmlns:a16="http://schemas.microsoft.com/office/drawing/2014/main" id="{6C54B936-0E70-4559-B5DD-6DE558FF12E2}"/>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3" name="Picture 12" descr="A close up of a sign&#10;&#10;Description automatically generated">
            <a:extLst>
              <a:ext uri="{FF2B5EF4-FFF2-40B4-BE49-F238E27FC236}">
                <a16:creationId xmlns:a16="http://schemas.microsoft.com/office/drawing/2014/main" id="{F9FA9EE0-0E9B-4AC0-9AED-1BFC68EFD456}"/>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4033160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Graph">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9" y="1234800"/>
            <a:ext cx="8289555" cy="2158432"/>
          </a:xfrm>
        </p:spPr>
        <p:txBody>
          <a:bodyPr numCol="2" spcCol="288000"/>
          <a:lstStyle>
            <a:lvl1pPr>
              <a:spcAft>
                <a:spcPts val="1000"/>
              </a:spcAft>
              <a:defRPr sz="1400" b="0"/>
            </a:lvl1pPr>
            <a:lvl2pPr>
              <a:spcAft>
                <a:spcPts val="1000"/>
              </a:spcAft>
              <a:defRPr sz="1400" b="0"/>
            </a:lvl2pPr>
            <a:lvl3pPr>
              <a:spcAft>
                <a:spcPts val="1000"/>
              </a:spcAft>
              <a:defRPr sz="1400" b="0"/>
            </a:lvl3pPr>
            <a:lvl4pPr>
              <a:spcAft>
                <a:spcPts val="1000"/>
              </a:spcAft>
              <a:defRPr sz="1400" b="0"/>
            </a:lvl4pPr>
            <a:lvl5pPr>
              <a:spcAft>
                <a:spcPts val="1000"/>
              </a:spcAf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8A9DD25-B80A-40A1-8EB9-F961D1FD199E}"/>
              </a:ext>
            </a:extLst>
          </p:cNvPr>
          <p:cNvSpPr>
            <a:spLocks noGrp="1"/>
          </p:cNvSpPr>
          <p:nvPr>
            <p:ph type="body" sz="quarter" idx="16"/>
          </p:nvPr>
        </p:nvSpPr>
        <p:spPr>
          <a:xfrm>
            <a:off x="664629" y="3960000"/>
            <a:ext cx="2086862" cy="1711476"/>
          </a:xfrm>
          <a:custGeom>
            <a:avLst/>
            <a:gdLst>
              <a:gd name="connsiteX0" fmla="*/ 0 w 1586204"/>
              <a:gd name="connsiteY0" fmla="*/ 794968 h 1589936"/>
              <a:gd name="connsiteX1" fmla="*/ 793102 w 1586204"/>
              <a:gd name="connsiteY1" fmla="*/ 0 h 1589936"/>
              <a:gd name="connsiteX2" fmla="*/ 1586204 w 1586204"/>
              <a:gd name="connsiteY2" fmla="*/ 794968 h 1589936"/>
              <a:gd name="connsiteX3" fmla="*/ 793102 w 1586204"/>
              <a:gd name="connsiteY3" fmla="*/ 1589936 h 1589936"/>
              <a:gd name="connsiteX4" fmla="*/ 0 w 1586204"/>
              <a:gd name="connsiteY4" fmla="*/ 794968 h 1589936"/>
              <a:gd name="connsiteX0" fmla="*/ 0 w 1683259"/>
              <a:gd name="connsiteY0" fmla="*/ 794968 h 1590215"/>
              <a:gd name="connsiteX1" fmla="*/ 793102 w 1683259"/>
              <a:gd name="connsiteY1" fmla="*/ 0 h 1590215"/>
              <a:gd name="connsiteX2" fmla="*/ 1586204 w 1683259"/>
              <a:gd name="connsiteY2" fmla="*/ 794968 h 1590215"/>
              <a:gd name="connsiteX3" fmla="*/ 1582472 w 1683259"/>
              <a:gd name="connsiteY3" fmla="*/ 884542 h 1590215"/>
              <a:gd name="connsiteX4" fmla="*/ 793102 w 1683259"/>
              <a:gd name="connsiteY4" fmla="*/ 1589936 h 1590215"/>
              <a:gd name="connsiteX5" fmla="*/ 0 w 1683259"/>
              <a:gd name="connsiteY5" fmla="*/ 794968 h 1590215"/>
              <a:gd name="connsiteX0" fmla="*/ 0 w 1918375"/>
              <a:gd name="connsiteY0" fmla="*/ 794968 h 1590210"/>
              <a:gd name="connsiteX1" fmla="*/ 793102 w 1918375"/>
              <a:gd name="connsiteY1" fmla="*/ 0 h 1590210"/>
              <a:gd name="connsiteX2" fmla="*/ 1586204 w 1918375"/>
              <a:gd name="connsiteY2" fmla="*/ 794968 h 1590210"/>
              <a:gd name="connsiteX3" fmla="*/ 1918374 w 1918375"/>
              <a:gd name="connsiteY3" fmla="*/ 832290 h 1590210"/>
              <a:gd name="connsiteX4" fmla="*/ 1582472 w 1918375"/>
              <a:gd name="connsiteY4" fmla="*/ 884542 h 1590210"/>
              <a:gd name="connsiteX5" fmla="*/ 793102 w 1918375"/>
              <a:gd name="connsiteY5" fmla="*/ 1589936 h 1590210"/>
              <a:gd name="connsiteX6" fmla="*/ 0 w 1918375"/>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66651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66651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55454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48233"/>
              <a:gd name="connsiteY0" fmla="*/ 794968 h 1590210"/>
              <a:gd name="connsiteX1" fmla="*/ 793102 w 1948233"/>
              <a:gd name="connsiteY1" fmla="*/ 0 h 1590210"/>
              <a:gd name="connsiteX2" fmla="*/ 1586204 w 1948233"/>
              <a:gd name="connsiteY2" fmla="*/ 794968 h 1590210"/>
              <a:gd name="connsiteX3" fmla="*/ 1948232 w 1948233"/>
              <a:gd name="connsiteY3" fmla="*/ 947989 h 1590210"/>
              <a:gd name="connsiteX4" fmla="*/ 1582472 w 1948233"/>
              <a:gd name="connsiteY4" fmla="*/ 884542 h 1590210"/>
              <a:gd name="connsiteX5" fmla="*/ 793102 w 1948233"/>
              <a:gd name="connsiteY5" fmla="*/ 1589936 h 1590210"/>
              <a:gd name="connsiteX6" fmla="*/ 0 w 1948233"/>
              <a:gd name="connsiteY6" fmla="*/ 794968 h 1590210"/>
              <a:gd name="connsiteX0" fmla="*/ 0 w 1948233"/>
              <a:gd name="connsiteY0" fmla="*/ 794968 h 1590364"/>
              <a:gd name="connsiteX1" fmla="*/ 793102 w 1948233"/>
              <a:gd name="connsiteY1" fmla="*/ 0 h 1590364"/>
              <a:gd name="connsiteX2" fmla="*/ 1586204 w 1948233"/>
              <a:gd name="connsiteY2" fmla="*/ 794968 h 1590364"/>
              <a:gd name="connsiteX3" fmla="*/ 1948232 w 1948233"/>
              <a:gd name="connsiteY3" fmla="*/ 947989 h 1590364"/>
              <a:gd name="connsiteX4" fmla="*/ 1582472 w 1948233"/>
              <a:gd name="connsiteY4" fmla="*/ 884542 h 1590364"/>
              <a:gd name="connsiteX5" fmla="*/ 793102 w 1948233"/>
              <a:gd name="connsiteY5" fmla="*/ 1589936 h 1590364"/>
              <a:gd name="connsiteX6" fmla="*/ 0 w 1948233"/>
              <a:gd name="connsiteY6" fmla="*/ 794968 h 1590364"/>
              <a:gd name="connsiteX0" fmla="*/ 0 w 1948233"/>
              <a:gd name="connsiteY0" fmla="*/ 794968 h 1589964"/>
              <a:gd name="connsiteX1" fmla="*/ 793102 w 1948233"/>
              <a:gd name="connsiteY1" fmla="*/ 0 h 1589964"/>
              <a:gd name="connsiteX2" fmla="*/ 1586204 w 1948233"/>
              <a:gd name="connsiteY2" fmla="*/ 794968 h 1589964"/>
              <a:gd name="connsiteX3" fmla="*/ 1948232 w 1948233"/>
              <a:gd name="connsiteY3" fmla="*/ 947989 h 1589964"/>
              <a:gd name="connsiteX4" fmla="*/ 1582472 w 1948233"/>
              <a:gd name="connsiteY4" fmla="*/ 884542 h 1589964"/>
              <a:gd name="connsiteX5" fmla="*/ 793102 w 1948233"/>
              <a:gd name="connsiteY5" fmla="*/ 1589936 h 1589964"/>
              <a:gd name="connsiteX6" fmla="*/ 0 w 1948233"/>
              <a:gd name="connsiteY6" fmla="*/ 794968 h 1589964"/>
              <a:gd name="connsiteX0" fmla="*/ 0 w 1948233"/>
              <a:gd name="connsiteY0" fmla="*/ 794968 h 1589966"/>
              <a:gd name="connsiteX1" fmla="*/ 793102 w 1948233"/>
              <a:gd name="connsiteY1" fmla="*/ 0 h 1589966"/>
              <a:gd name="connsiteX2" fmla="*/ 1586204 w 1948233"/>
              <a:gd name="connsiteY2" fmla="*/ 794968 h 1589966"/>
              <a:gd name="connsiteX3" fmla="*/ 1948232 w 1948233"/>
              <a:gd name="connsiteY3" fmla="*/ 947989 h 1589966"/>
              <a:gd name="connsiteX4" fmla="*/ 1582472 w 1948233"/>
              <a:gd name="connsiteY4" fmla="*/ 884542 h 1589966"/>
              <a:gd name="connsiteX5" fmla="*/ 793102 w 1948233"/>
              <a:gd name="connsiteY5" fmla="*/ 1589936 h 1589966"/>
              <a:gd name="connsiteX6" fmla="*/ 0 w 1948233"/>
              <a:gd name="connsiteY6" fmla="*/ 794968 h 1589966"/>
              <a:gd name="connsiteX0" fmla="*/ 0 w 1948233"/>
              <a:gd name="connsiteY0" fmla="*/ 794968 h 1589966"/>
              <a:gd name="connsiteX1" fmla="*/ 793102 w 1948233"/>
              <a:gd name="connsiteY1" fmla="*/ 0 h 1589966"/>
              <a:gd name="connsiteX2" fmla="*/ 1586204 w 1948233"/>
              <a:gd name="connsiteY2" fmla="*/ 794968 h 1589966"/>
              <a:gd name="connsiteX3" fmla="*/ 1948232 w 1948233"/>
              <a:gd name="connsiteY3" fmla="*/ 947989 h 1589966"/>
              <a:gd name="connsiteX4" fmla="*/ 1582472 w 1948233"/>
              <a:gd name="connsiteY4" fmla="*/ 884542 h 1589966"/>
              <a:gd name="connsiteX5" fmla="*/ 793102 w 1948233"/>
              <a:gd name="connsiteY5" fmla="*/ 1589936 h 1589966"/>
              <a:gd name="connsiteX6" fmla="*/ 0 w 1948233"/>
              <a:gd name="connsiteY6" fmla="*/ 794968 h 1589966"/>
              <a:gd name="connsiteX0" fmla="*/ 0 w 1948234"/>
              <a:gd name="connsiteY0" fmla="*/ 794968 h 1589966"/>
              <a:gd name="connsiteX1" fmla="*/ 793102 w 1948234"/>
              <a:gd name="connsiteY1" fmla="*/ 0 h 1589966"/>
              <a:gd name="connsiteX2" fmla="*/ 1586204 w 1948234"/>
              <a:gd name="connsiteY2" fmla="*/ 794968 h 1589966"/>
              <a:gd name="connsiteX3" fmla="*/ 1948232 w 1948234"/>
              <a:gd name="connsiteY3" fmla="*/ 947989 h 1589966"/>
              <a:gd name="connsiteX4" fmla="*/ 1582472 w 1948234"/>
              <a:gd name="connsiteY4" fmla="*/ 884542 h 1589966"/>
              <a:gd name="connsiteX5" fmla="*/ 793102 w 1948234"/>
              <a:gd name="connsiteY5" fmla="*/ 1589936 h 1589966"/>
              <a:gd name="connsiteX6" fmla="*/ 0 w 1948234"/>
              <a:gd name="connsiteY6" fmla="*/ 794968 h 1589966"/>
              <a:gd name="connsiteX0" fmla="*/ 0 w 1948234"/>
              <a:gd name="connsiteY0" fmla="*/ 794968 h 1589966"/>
              <a:gd name="connsiteX1" fmla="*/ 793102 w 1948234"/>
              <a:gd name="connsiteY1" fmla="*/ 0 h 1589966"/>
              <a:gd name="connsiteX2" fmla="*/ 1586204 w 1948234"/>
              <a:gd name="connsiteY2" fmla="*/ 794968 h 1589966"/>
              <a:gd name="connsiteX3" fmla="*/ 1948232 w 1948234"/>
              <a:gd name="connsiteY3" fmla="*/ 947989 h 1589966"/>
              <a:gd name="connsiteX4" fmla="*/ 1582472 w 1948234"/>
              <a:gd name="connsiteY4" fmla="*/ 884542 h 1589966"/>
              <a:gd name="connsiteX5" fmla="*/ 793102 w 1948234"/>
              <a:gd name="connsiteY5" fmla="*/ 1589936 h 1589966"/>
              <a:gd name="connsiteX6" fmla="*/ 0 w 1948234"/>
              <a:gd name="connsiteY6"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948232 w 1956577"/>
              <a:gd name="connsiteY3" fmla="*/ 947989 h 1589966"/>
              <a:gd name="connsiteX4" fmla="*/ 1731760 w 1956577"/>
              <a:gd name="connsiteY4" fmla="*/ 1093547 h 1589966"/>
              <a:gd name="connsiteX5" fmla="*/ 1582472 w 1956577"/>
              <a:gd name="connsiteY5" fmla="*/ 884542 h 1589966"/>
              <a:gd name="connsiteX6" fmla="*/ 793102 w 1956577"/>
              <a:gd name="connsiteY6" fmla="*/ 1589936 h 1589966"/>
              <a:gd name="connsiteX7" fmla="*/ 0 w 1956577"/>
              <a:gd name="connsiteY7"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35492 w 1956577"/>
              <a:gd name="connsiteY3" fmla="*/ 615820 h 1589966"/>
              <a:gd name="connsiteX4" fmla="*/ 1948232 w 1956577"/>
              <a:gd name="connsiteY4" fmla="*/ 947989 h 1589966"/>
              <a:gd name="connsiteX5" fmla="*/ 1731760 w 1956577"/>
              <a:gd name="connsiteY5" fmla="*/ 1093547 h 1589966"/>
              <a:gd name="connsiteX6" fmla="*/ 1582472 w 1956577"/>
              <a:gd name="connsiteY6" fmla="*/ 884542 h 1589966"/>
              <a:gd name="connsiteX7" fmla="*/ 793102 w 1956577"/>
              <a:gd name="connsiteY7" fmla="*/ 1589936 h 1589966"/>
              <a:gd name="connsiteX8" fmla="*/ 0 w 1956577"/>
              <a:gd name="connsiteY8"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675776 w 1956577"/>
              <a:gd name="connsiteY3" fmla="*/ 671804 h 1589966"/>
              <a:gd name="connsiteX4" fmla="*/ 1735492 w 1956577"/>
              <a:gd name="connsiteY4" fmla="*/ 615820 h 1589966"/>
              <a:gd name="connsiteX5" fmla="*/ 1948232 w 1956577"/>
              <a:gd name="connsiteY5" fmla="*/ 947989 h 1589966"/>
              <a:gd name="connsiteX6" fmla="*/ 1731760 w 1956577"/>
              <a:gd name="connsiteY6" fmla="*/ 1093547 h 1589966"/>
              <a:gd name="connsiteX7" fmla="*/ 1582472 w 1956577"/>
              <a:gd name="connsiteY7" fmla="*/ 884542 h 1589966"/>
              <a:gd name="connsiteX8" fmla="*/ 793102 w 1956577"/>
              <a:gd name="connsiteY8" fmla="*/ 1589936 h 1589966"/>
              <a:gd name="connsiteX9" fmla="*/ 0 w 1956577"/>
              <a:gd name="connsiteY9"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97 h 1589995"/>
              <a:gd name="connsiteX1" fmla="*/ 793102 w 1956577"/>
              <a:gd name="connsiteY1" fmla="*/ 29 h 1589995"/>
              <a:gd name="connsiteX2" fmla="*/ 1586204 w 1956577"/>
              <a:gd name="connsiteY2" fmla="*/ 772604 h 1589995"/>
              <a:gd name="connsiteX3" fmla="*/ 1769082 w 1956577"/>
              <a:gd name="connsiteY3" fmla="*/ 768871 h 1589995"/>
              <a:gd name="connsiteX4" fmla="*/ 1675776 w 1956577"/>
              <a:gd name="connsiteY4" fmla="*/ 671833 h 1589995"/>
              <a:gd name="connsiteX5" fmla="*/ 1735492 w 1956577"/>
              <a:gd name="connsiteY5" fmla="*/ 615849 h 1589995"/>
              <a:gd name="connsiteX6" fmla="*/ 1948232 w 1956577"/>
              <a:gd name="connsiteY6" fmla="*/ 948018 h 1589995"/>
              <a:gd name="connsiteX7" fmla="*/ 1731760 w 1956577"/>
              <a:gd name="connsiteY7" fmla="*/ 1093576 h 1589995"/>
              <a:gd name="connsiteX8" fmla="*/ 1582472 w 1956577"/>
              <a:gd name="connsiteY8" fmla="*/ 884571 h 1589995"/>
              <a:gd name="connsiteX9" fmla="*/ 793102 w 1956577"/>
              <a:gd name="connsiteY9" fmla="*/ 1589965 h 1589995"/>
              <a:gd name="connsiteX10" fmla="*/ 0 w 1956577"/>
              <a:gd name="connsiteY10" fmla="*/ 794997 h 1589995"/>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1708 w 1956577"/>
              <a:gd name="connsiteY3" fmla="*/ 766497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4978 h 1589976"/>
              <a:gd name="connsiteX1" fmla="*/ 793102 w 1956577"/>
              <a:gd name="connsiteY1" fmla="*/ 10 h 1589976"/>
              <a:gd name="connsiteX2" fmla="*/ 1596037 w 1956577"/>
              <a:gd name="connsiteY2" fmla="*/ 782417 h 1589976"/>
              <a:gd name="connsiteX3" fmla="*/ 1761708 w 1956577"/>
              <a:gd name="connsiteY3" fmla="*/ 76639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9097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9097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35933"/>
              <a:gd name="connsiteY0" fmla="*/ 794978 h 1589976"/>
              <a:gd name="connsiteX1" fmla="*/ 793102 w 1935933"/>
              <a:gd name="connsiteY1" fmla="*/ 10 h 1589976"/>
              <a:gd name="connsiteX2" fmla="*/ 1596037 w 1935933"/>
              <a:gd name="connsiteY2" fmla="*/ 782417 h 1589976"/>
              <a:gd name="connsiteX3" fmla="*/ 1759250 w 1935933"/>
              <a:gd name="connsiteY3" fmla="*/ 781141 h 1589976"/>
              <a:gd name="connsiteX4" fmla="*/ 1666175 w 1935933"/>
              <a:gd name="connsiteY4" fmla="*/ 674426 h 1589976"/>
              <a:gd name="connsiteX5" fmla="*/ 1735492 w 1935933"/>
              <a:gd name="connsiteY5" fmla="*/ 615830 h 1589976"/>
              <a:gd name="connsiteX6" fmla="*/ 1926801 w 1935933"/>
              <a:gd name="connsiteY6" fmla="*/ 831317 h 1589976"/>
              <a:gd name="connsiteX7" fmla="*/ 1731760 w 1935933"/>
              <a:gd name="connsiteY7" fmla="*/ 1093557 h 1589976"/>
              <a:gd name="connsiteX8" fmla="*/ 1582472 w 1935933"/>
              <a:gd name="connsiteY8" fmla="*/ 884552 h 1589976"/>
              <a:gd name="connsiteX9" fmla="*/ 793102 w 1935933"/>
              <a:gd name="connsiteY9" fmla="*/ 1589946 h 1589976"/>
              <a:gd name="connsiteX10" fmla="*/ 0 w 1935933"/>
              <a:gd name="connsiteY10" fmla="*/ 794978 h 1589976"/>
              <a:gd name="connsiteX0" fmla="*/ 0 w 1929209"/>
              <a:gd name="connsiteY0" fmla="*/ 794978 h 1589976"/>
              <a:gd name="connsiteX1" fmla="*/ 793102 w 1929209"/>
              <a:gd name="connsiteY1" fmla="*/ 10 h 1589976"/>
              <a:gd name="connsiteX2" fmla="*/ 1596037 w 1929209"/>
              <a:gd name="connsiteY2" fmla="*/ 782417 h 1589976"/>
              <a:gd name="connsiteX3" fmla="*/ 1759250 w 1929209"/>
              <a:gd name="connsiteY3" fmla="*/ 781141 h 1589976"/>
              <a:gd name="connsiteX4" fmla="*/ 1666175 w 1929209"/>
              <a:gd name="connsiteY4" fmla="*/ 674426 h 1589976"/>
              <a:gd name="connsiteX5" fmla="*/ 1735492 w 1929209"/>
              <a:gd name="connsiteY5" fmla="*/ 615830 h 1589976"/>
              <a:gd name="connsiteX6" fmla="*/ 1926801 w 1929209"/>
              <a:gd name="connsiteY6" fmla="*/ 831317 h 1589976"/>
              <a:gd name="connsiteX7" fmla="*/ 1731760 w 1929209"/>
              <a:gd name="connsiteY7" fmla="*/ 1093557 h 1589976"/>
              <a:gd name="connsiteX8" fmla="*/ 1582472 w 1929209"/>
              <a:gd name="connsiteY8" fmla="*/ 884552 h 1589976"/>
              <a:gd name="connsiteX9" fmla="*/ 793102 w 1929209"/>
              <a:gd name="connsiteY9" fmla="*/ 1589946 h 1589976"/>
              <a:gd name="connsiteX10" fmla="*/ 0 w 1929209"/>
              <a:gd name="connsiteY10" fmla="*/ 794978 h 1589976"/>
              <a:gd name="connsiteX0" fmla="*/ 0 w 1926801"/>
              <a:gd name="connsiteY0" fmla="*/ 794978 h 1589976"/>
              <a:gd name="connsiteX1" fmla="*/ 793102 w 1926801"/>
              <a:gd name="connsiteY1" fmla="*/ 10 h 1589976"/>
              <a:gd name="connsiteX2" fmla="*/ 1596037 w 1926801"/>
              <a:gd name="connsiteY2" fmla="*/ 782417 h 1589976"/>
              <a:gd name="connsiteX3" fmla="*/ 1759250 w 1926801"/>
              <a:gd name="connsiteY3" fmla="*/ 781141 h 1589976"/>
              <a:gd name="connsiteX4" fmla="*/ 1666175 w 1926801"/>
              <a:gd name="connsiteY4" fmla="*/ 674426 h 1589976"/>
              <a:gd name="connsiteX5" fmla="*/ 1735492 w 1926801"/>
              <a:gd name="connsiteY5" fmla="*/ 615830 h 1589976"/>
              <a:gd name="connsiteX6" fmla="*/ 1926801 w 1926801"/>
              <a:gd name="connsiteY6" fmla="*/ 831317 h 1589976"/>
              <a:gd name="connsiteX7" fmla="*/ 1731760 w 1926801"/>
              <a:gd name="connsiteY7" fmla="*/ 1093557 h 1589976"/>
              <a:gd name="connsiteX8" fmla="*/ 1582472 w 1926801"/>
              <a:gd name="connsiteY8" fmla="*/ 884552 h 1589976"/>
              <a:gd name="connsiteX9" fmla="*/ 793102 w 1926801"/>
              <a:gd name="connsiteY9" fmla="*/ 1589946 h 1589976"/>
              <a:gd name="connsiteX10" fmla="*/ 0 w 1926801"/>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90265"/>
              <a:gd name="connsiteX1" fmla="*/ 793102 w 1938707"/>
              <a:gd name="connsiteY1" fmla="*/ 10 h 1590265"/>
              <a:gd name="connsiteX2" fmla="*/ 1596037 w 1938707"/>
              <a:gd name="connsiteY2" fmla="*/ 782417 h 1590265"/>
              <a:gd name="connsiteX3" fmla="*/ 1759250 w 1938707"/>
              <a:gd name="connsiteY3" fmla="*/ 781141 h 1590265"/>
              <a:gd name="connsiteX4" fmla="*/ 1666175 w 1938707"/>
              <a:gd name="connsiteY4" fmla="*/ 674426 h 1590265"/>
              <a:gd name="connsiteX5" fmla="*/ 1735492 w 1938707"/>
              <a:gd name="connsiteY5" fmla="*/ 615830 h 1590265"/>
              <a:gd name="connsiteX6" fmla="*/ 1938707 w 1938707"/>
              <a:gd name="connsiteY6" fmla="*/ 828936 h 1590265"/>
              <a:gd name="connsiteX7" fmla="*/ 1726998 w 1938707"/>
              <a:gd name="connsiteY7" fmla="*/ 1029263 h 1590265"/>
              <a:gd name="connsiteX8" fmla="*/ 1669070 w 1938707"/>
              <a:gd name="connsiteY8" fmla="*/ 970636 h 1590265"/>
              <a:gd name="connsiteX9" fmla="*/ 1764320 w 1938707"/>
              <a:gd name="connsiteY9" fmla="*/ 870624 h 1590265"/>
              <a:gd name="connsiteX10" fmla="*/ 1596760 w 1938707"/>
              <a:gd name="connsiteY10" fmla="*/ 870265 h 1590265"/>
              <a:gd name="connsiteX11" fmla="*/ 793102 w 1938707"/>
              <a:gd name="connsiteY11" fmla="*/ 1589946 h 1590265"/>
              <a:gd name="connsiteX12" fmla="*/ 0 w 1938707"/>
              <a:gd name="connsiteY12" fmla="*/ 794978 h 1590265"/>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36523 w 1938707"/>
              <a:gd name="connsiteY7" fmla="*/ 1034026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28348 w 1938707"/>
              <a:gd name="connsiteY5" fmla="*/ 613449 h 1590287"/>
              <a:gd name="connsiteX6" fmla="*/ 1938707 w 1938707"/>
              <a:gd name="connsiteY6" fmla="*/ 828936 h 1590287"/>
              <a:gd name="connsiteX7" fmla="*/ 1736523 w 1938707"/>
              <a:gd name="connsiteY7" fmla="*/ 1034026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6175 w 1938707"/>
              <a:gd name="connsiteY4" fmla="*/ 674426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6175 w 1938707"/>
              <a:gd name="connsiteY4" fmla="*/ 674426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8707" h="1589971">
                <a:moveTo>
                  <a:pt x="0" y="794978"/>
                </a:moveTo>
                <a:cubicBezTo>
                  <a:pt x="0" y="355929"/>
                  <a:pt x="370577" y="2103"/>
                  <a:pt x="793102" y="10"/>
                </a:cubicBezTo>
                <a:cubicBezTo>
                  <a:pt x="1215627" y="-2083"/>
                  <a:pt x="1597592" y="348233"/>
                  <a:pt x="1596037" y="782417"/>
                </a:cubicBezTo>
                <a:cubicBezTo>
                  <a:pt x="1706448" y="783661"/>
                  <a:pt x="1692702" y="779547"/>
                  <a:pt x="1759250" y="781141"/>
                </a:cubicBezTo>
                <a:cubicBezTo>
                  <a:pt x="1693063" y="711452"/>
                  <a:pt x="1696173" y="717136"/>
                  <a:pt x="1666175" y="674426"/>
                </a:cubicBezTo>
                <a:cubicBezTo>
                  <a:pt x="1704695" y="642163"/>
                  <a:pt x="1689828" y="647816"/>
                  <a:pt x="1728348" y="613449"/>
                </a:cubicBezTo>
                <a:cubicBezTo>
                  <a:pt x="1783691" y="671260"/>
                  <a:pt x="1839765" y="730946"/>
                  <a:pt x="1938707" y="828936"/>
                </a:cubicBezTo>
                <a:cubicBezTo>
                  <a:pt x="1855227" y="906701"/>
                  <a:pt x="1804627" y="970781"/>
                  <a:pt x="1736523" y="1034026"/>
                </a:cubicBezTo>
                <a:cubicBezTo>
                  <a:pt x="1700712" y="1000890"/>
                  <a:pt x="1693158" y="994755"/>
                  <a:pt x="1669070" y="970636"/>
                </a:cubicBezTo>
                <a:cubicBezTo>
                  <a:pt x="1715772" y="927528"/>
                  <a:pt x="1723985" y="915928"/>
                  <a:pt x="1764320" y="870624"/>
                </a:cubicBezTo>
                <a:cubicBezTo>
                  <a:pt x="1680830" y="868183"/>
                  <a:pt x="1689572" y="871822"/>
                  <a:pt x="1594378" y="872647"/>
                </a:cubicBezTo>
                <a:cubicBezTo>
                  <a:pt x="1559855" y="1245250"/>
                  <a:pt x="1215351" y="1586416"/>
                  <a:pt x="793102" y="1589946"/>
                </a:cubicBezTo>
                <a:cubicBezTo>
                  <a:pt x="370853" y="1593476"/>
                  <a:pt x="0" y="1234027"/>
                  <a:pt x="0" y="794978"/>
                </a:cubicBezTo>
                <a:close/>
              </a:path>
            </a:pathLst>
          </a:custGeom>
          <a:solidFill>
            <a:schemeClr val="accent1"/>
          </a:solidFill>
          <a:ln>
            <a:noFill/>
          </a:ln>
        </p:spPr>
        <p:txBody>
          <a:bodyPr lIns="0" tIns="0" rIns="288000" anchor="ctr"/>
          <a:lstStyle>
            <a:lvl1pPr algn="ctr">
              <a:defRPr sz="1200" b="1" spc="-20" baseline="0">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EA41002F-42F2-4CBE-8A6D-0FED6772F965}"/>
              </a:ext>
            </a:extLst>
          </p:cNvPr>
          <p:cNvSpPr>
            <a:spLocks noGrp="1"/>
          </p:cNvSpPr>
          <p:nvPr>
            <p:ph type="body" sz="quarter" idx="17"/>
          </p:nvPr>
        </p:nvSpPr>
        <p:spPr>
          <a:xfrm>
            <a:off x="3006416" y="4072544"/>
            <a:ext cx="1462554" cy="1476417"/>
          </a:xfrm>
          <a:prstGeom prst="ellipse">
            <a:avLst/>
          </a:prstGeom>
          <a:ln w="244475">
            <a:solidFill>
              <a:schemeClr val="accent1"/>
            </a:solidFill>
          </a:ln>
        </p:spPr>
        <p:txBody>
          <a:bodyPr lIns="0" tIns="0" rIns="0" anchor="ctr"/>
          <a:lstStyle>
            <a:lvl1pPr algn="ctr">
              <a:defRPr sz="12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p:txBody>
      </p:sp>
      <p:sp>
        <p:nvSpPr>
          <p:cNvPr id="22" name="Text Placeholder 3">
            <a:extLst>
              <a:ext uri="{FF2B5EF4-FFF2-40B4-BE49-F238E27FC236}">
                <a16:creationId xmlns:a16="http://schemas.microsoft.com/office/drawing/2014/main" id="{FAC84F53-B66E-46C2-9558-384F5986A47D}"/>
              </a:ext>
            </a:extLst>
          </p:cNvPr>
          <p:cNvSpPr>
            <a:spLocks noGrp="1"/>
          </p:cNvSpPr>
          <p:nvPr>
            <p:ph type="body" sz="quarter" idx="18"/>
          </p:nvPr>
        </p:nvSpPr>
        <p:spPr>
          <a:xfrm>
            <a:off x="4895284" y="4072544"/>
            <a:ext cx="1462554" cy="1476417"/>
          </a:xfrm>
          <a:prstGeom prst="ellipse">
            <a:avLst/>
          </a:prstGeom>
          <a:ln w="244475">
            <a:solidFill>
              <a:schemeClr val="accent2"/>
            </a:solidFill>
          </a:ln>
        </p:spPr>
        <p:txBody>
          <a:bodyPr lIns="0" tIns="0" rIns="0" anchor="ctr"/>
          <a:lstStyle>
            <a:lvl1pPr algn="ctr">
              <a:defRPr sz="12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2C24EEA-FB29-4CF6-BCCE-178372DAA768}"/>
              </a:ext>
            </a:extLst>
          </p:cNvPr>
          <p:cNvSpPr>
            <a:spLocks noGrp="1"/>
          </p:cNvSpPr>
          <p:nvPr>
            <p:ph type="body" sz="quarter" idx="19"/>
          </p:nvPr>
        </p:nvSpPr>
        <p:spPr>
          <a:xfrm>
            <a:off x="6784152" y="4072544"/>
            <a:ext cx="1462554" cy="1476417"/>
          </a:xfrm>
          <a:prstGeom prst="ellipse">
            <a:avLst/>
          </a:prstGeom>
          <a:ln w="244475">
            <a:solidFill>
              <a:schemeClr val="accent3"/>
            </a:solidFill>
          </a:ln>
        </p:spPr>
        <p:txBody>
          <a:bodyPr lIns="0" tIns="0" rIns="0" anchor="ctr"/>
          <a:lstStyle>
            <a:lvl1pPr algn="ctr">
              <a:defRPr sz="12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DF982DF-366D-43A8-895B-BE8FEC06843F}"/>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034D1F61-0F4B-4F89-8921-A32DEDB17299}"/>
              </a:ext>
            </a:extLst>
          </p:cNvPr>
          <p:cNvSpPr>
            <a:spLocks noGrp="1"/>
          </p:cNvSpPr>
          <p:nvPr>
            <p:ph type="body" sz="quarter" idx="20"/>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C1D7B394-5C8B-448E-8211-388536ABC30E}"/>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3" name="Picture 12" descr="A close up of a sign&#10;&#10;Description automatically generated">
            <a:extLst>
              <a:ext uri="{FF2B5EF4-FFF2-40B4-BE49-F238E27FC236}">
                <a16:creationId xmlns:a16="http://schemas.microsoft.com/office/drawing/2014/main" id="{37018E68-DE00-4F0B-9185-8286938F9E00}"/>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1378745650"/>
      </p:ext>
    </p:extLst>
  </p:cSld>
  <p:clrMapOvr>
    <a:masterClrMapping/>
  </p:clrMapOvr>
  <p:extLst>
    <p:ext uri="{DCECCB84-F9BA-43D5-87BE-67443E8EF086}">
      <p15:sldGuideLst xmlns:p15="http://schemas.microsoft.com/office/powerpoint/2012/main">
        <p15:guide id="1" orient="horz" pos="2478"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2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07B690-681D-40FE-8A16-41C6F3D5BDD7}"/>
              </a:ext>
            </a:extLst>
          </p:cNvPr>
          <p:cNvSpPr>
            <a:spLocks noGrp="1"/>
          </p:cNvSpPr>
          <p:nvPr>
            <p:ph type="pic" sz="quarter" idx="15"/>
          </p:nvPr>
        </p:nvSpPr>
        <p:spPr>
          <a:xfrm>
            <a:off x="4581525" y="1255396"/>
            <a:ext cx="4130675" cy="2411729"/>
          </a:xfrm>
        </p:spPr>
        <p:txBody>
          <a:bodyPr anchor="ctr"/>
          <a:lstStyle>
            <a:lvl1pPr algn="ctr">
              <a:defRPr/>
            </a:lvl1pPr>
          </a:lstStyle>
          <a:p>
            <a:r>
              <a:rPr lang="en-US"/>
              <a:t>Click icon to add picture</a:t>
            </a:r>
            <a:endParaRPr lang="en-GB"/>
          </a:p>
        </p:txBody>
      </p:sp>
      <p:sp>
        <p:nvSpPr>
          <p:cNvPr id="19" name="Picture Placeholder 4">
            <a:extLst>
              <a:ext uri="{FF2B5EF4-FFF2-40B4-BE49-F238E27FC236}">
                <a16:creationId xmlns:a16="http://schemas.microsoft.com/office/drawing/2014/main" id="{644C9BB5-79AA-4D4A-B83E-21584F267D7F}"/>
              </a:ext>
            </a:extLst>
          </p:cNvPr>
          <p:cNvSpPr>
            <a:spLocks noGrp="1"/>
          </p:cNvSpPr>
          <p:nvPr>
            <p:ph type="pic" sz="quarter" idx="16"/>
          </p:nvPr>
        </p:nvSpPr>
        <p:spPr>
          <a:xfrm>
            <a:off x="4572000" y="3836670"/>
            <a:ext cx="4130675" cy="2411729"/>
          </a:xfrm>
        </p:spPr>
        <p:txBody>
          <a:bodyPr anchor="ctr"/>
          <a:lstStyle>
            <a:lvl1pPr algn="ctr">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9" y="1234800"/>
            <a:ext cx="3838865" cy="4930056"/>
          </a:xfrm>
        </p:spPr>
        <p:txBody>
          <a:bodyPr/>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E663D-18E3-4214-A8EC-8724C96010B4}"/>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C0D8D7C4-2072-4966-B25B-FD30964741D5}"/>
              </a:ext>
            </a:extLst>
          </p:cNvPr>
          <p:cNvSpPr>
            <a:spLocks noGrp="1"/>
          </p:cNvSpPr>
          <p:nvPr>
            <p:ph type="body" sz="quarter" idx="17"/>
          </p:nvPr>
        </p:nvSpPr>
        <p:spPr>
          <a:xfrm>
            <a:off x="431397" y="313200"/>
            <a:ext cx="8280399"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8" name="Slide Number Placeholder 5">
            <a:extLst>
              <a:ext uri="{FF2B5EF4-FFF2-40B4-BE49-F238E27FC236}">
                <a16:creationId xmlns:a16="http://schemas.microsoft.com/office/drawing/2014/main" id="{5B987E93-5B92-41DF-BF44-1AAE7F876655}"/>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1" name="Picture 10" descr="A close up of a sign&#10;&#10;Description automatically generated">
            <a:extLst>
              <a:ext uri="{FF2B5EF4-FFF2-40B4-BE49-F238E27FC236}">
                <a16:creationId xmlns:a16="http://schemas.microsoft.com/office/drawing/2014/main" id="{18F7B234-BF36-4B7C-9BE7-139F7CD90BDA}"/>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370215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07B690-681D-40FE-8A16-41C6F3D5BDD7}"/>
              </a:ext>
            </a:extLst>
          </p:cNvPr>
          <p:cNvSpPr>
            <a:spLocks noGrp="1"/>
          </p:cNvSpPr>
          <p:nvPr>
            <p:ph type="pic" sz="quarter" idx="15"/>
          </p:nvPr>
        </p:nvSpPr>
        <p:spPr>
          <a:xfrm>
            <a:off x="4581525" y="1255396"/>
            <a:ext cx="4130675" cy="4950644"/>
          </a:xfrm>
        </p:spPr>
        <p:txBody>
          <a:bodyPr anchor="ctr"/>
          <a:lstStyle>
            <a:lvl1pPr algn="ctr">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8" y="1221015"/>
            <a:ext cx="3852000" cy="4930056"/>
          </a:xfrm>
        </p:spPr>
        <p:txBody>
          <a:bodyPr/>
          <a:lstStyle>
            <a:lvl1pPr>
              <a:lnSpc>
                <a:spcPct val="100000"/>
              </a:lnSpc>
              <a:spcAft>
                <a:spcPts val="1000"/>
              </a:spcAft>
              <a:defRPr sz="1900"/>
            </a:lvl1pPr>
            <a:lvl2pPr>
              <a:lnSpc>
                <a:spcPct val="100000"/>
              </a:lnSpc>
              <a:spcAft>
                <a:spcPts val="1000"/>
              </a:spcAft>
              <a:defRPr sz="1900"/>
            </a:lvl2pPr>
            <a:lvl3pPr>
              <a:lnSpc>
                <a:spcPct val="100000"/>
              </a:lnSpc>
              <a:spcAft>
                <a:spcPts val="1000"/>
              </a:spcAft>
              <a:defRPr sz="1900"/>
            </a:lvl3pPr>
            <a:lvl4pPr>
              <a:lnSpc>
                <a:spcPct val="100000"/>
              </a:lnSpc>
              <a:spcAft>
                <a:spcPts val="1000"/>
              </a:spcAft>
              <a:defRPr sz="1900"/>
            </a:lvl4pPr>
            <a:lvl5pPr>
              <a:lnSpc>
                <a:spcPct val="100000"/>
              </a:lnSpc>
              <a:spcAft>
                <a:spcPts val="1000"/>
              </a:spcAf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13DF0F-5873-49AF-9208-39854D61C90D}"/>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CA0AD0A5-224F-4C9B-9A27-D9C0E5E71A9E}"/>
              </a:ext>
            </a:extLst>
          </p:cNvPr>
          <p:cNvSpPr>
            <a:spLocks noGrp="1"/>
          </p:cNvSpPr>
          <p:nvPr>
            <p:ph type="body" sz="quarter" idx="16"/>
          </p:nvPr>
        </p:nvSpPr>
        <p:spPr>
          <a:xfrm>
            <a:off x="431398" y="313200"/>
            <a:ext cx="8280802"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5" name="Slide Number Placeholder 5">
            <a:extLst>
              <a:ext uri="{FF2B5EF4-FFF2-40B4-BE49-F238E27FC236}">
                <a16:creationId xmlns:a16="http://schemas.microsoft.com/office/drawing/2014/main" id="{0E2708CC-01EC-4CF0-8C61-BC51F1190DF0}"/>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FBAD7C1D-95A6-4122-89D2-98CC016E407D}"/>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374132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hart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6C182CF-2307-477B-88F5-3F62ABC26449}"/>
              </a:ext>
            </a:extLst>
          </p:cNvPr>
          <p:cNvSpPr>
            <a:spLocks noGrp="1"/>
          </p:cNvSpPr>
          <p:nvPr>
            <p:ph type="chart" sz="quarter" idx="16"/>
          </p:nvPr>
        </p:nvSpPr>
        <p:spPr>
          <a:xfrm>
            <a:off x="431801" y="1306288"/>
            <a:ext cx="8280399" cy="4998500"/>
          </a:xfrm>
        </p:spPr>
        <p:txBody>
          <a:bodyPr anchor="ctr"/>
          <a:lstStyle>
            <a:lvl1pPr algn="ctr">
              <a:defRPr/>
            </a:lvl1pPr>
          </a:lstStyle>
          <a:p>
            <a:r>
              <a:rPr lang="en-US"/>
              <a:t>Click icon to add chart</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8" y="1234800"/>
            <a:ext cx="4140000" cy="2024154"/>
          </a:xfrm>
        </p:spPr>
        <p:txBody>
          <a:bodyPr/>
          <a:lstStyle>
            <a:lvl1pPr>
              <a:lnSpc>
                <a:spcPct val="100000"/>
              </a:lnSpc>
              <a:spcAft>
                <a:spcPts val="1000"/>
              </a:spcAft>
              <a:defRPr sz="1400"/>
            </a:lvl1pPr>
            <a:lvl2pPr>
              <a:lnSpc>
                <a:spcPct val="100000"/>
              </a:lnSpc>
              <a:spcAft>
                <a:spcPts val="1000"/>
              </a:spcAft>
              <a:defRPr sz="1400"/>
            </a:lvl2pPr>
            <a:lvl3pPr>
              <a:lnSpc>
                <a:spcPct val="100000"/>
              </a:lnSpc>
              <a:spcAft>
                <a:spcPts val="1000"/>
              </a:spcAft>
              <a:defRPr sz="1400"/>
            </a:lvl3pPr>
            <a:lvl4pPr>
              <a:lnSpc>
                <a:spcPct val="100000"/>
              </a:lnSpc>
              <a:spcAft>
                <a:spcPts val="1000"/>
              </a:spcAft>
              <a:defRPr sz="1400"/>
            </a:lvl4pPr>
            <a:lvl5pPr>
              <a:lnSpc>
                <a:spcPct val="100000"/>
              </a:lnSpc>
              <a:spcAft>
                <a:spcPts val="10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D3A4B6-3484-43F3-860D-793187396B37}"/>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A49E9801-F1B9-4C57-A25B-2CFE611C42EC}"/>
              </a:ext>
            </a:extLst>
          </p:cNvPr>
          <p:cNvSpPr>
            <a:spLocks noGrp="1"/>
          </p:cNvSpPr>
          <p:nvPr>
            <p:ph type="body" sz="quarter" idx="17"/>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F4559B67-857E-42A8-B029-16972D90ECCD}"/>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0FC7BE36-0DF7-467A-AF41-D83F4CA506C5}"/>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2989384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hart 2">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6C182CF-2307-477B-88F5-3F62ABC26449}"/>
              </a:ext>
            </a:extLst>
          </p:cNvPr>
          <p:cNvSpPr>
            <a:spLocks noGrp="1"/>
          </p:cNvSpPr>
          <p:nvPr>
            <p:ph type="chart" sz="quarter" idx="16"/>
          </p:nvPr>
        </p:nvSpPr>
        <p:spPr>
          <a:xfrm>
            <a:off x="2782111" y="1250554"/>
            <a:ext cx="5939244" cy="5054234"/>
          </a:xfrm>
        </p:spPr>
        <p:txBody>
          <a:bodyPr anchor="ctr"/>
          <a:lstStyle>
            <a:lvl1pPr algn="ctr">
              <a:defRPr/>
            </a:lvl1pPr>
          </a:lstStyle>
          <a:p>
            <a:r>
              <a:rPr lang="en-US"/>
              <a:t>Click icon to add chart</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8" y="1234800"/>
            <a:ext cx="3348000" cy="2024154"/>
          </a:xfrm>
        </p:spPr>
        <p:txBody>
          <a:bodyPr/>
          <a:lstStyle>
            <a:lvl1pPr>
              <a:lnSpc>
                <a:spcPct val="100000"/>
              </a:lnSpc>
              <a:spcBef>
                <a:spcPts val="0"/>
              </a:spcBef>
              <a:spcAft>
                <a:spcPts val="0"/>
              </a:spcAft>
              <a:defRPr sz="1400" b="1"/>
            </a:lvl1pPr>
            <a:lvl2pPr marL="0" indent="0">
              <a:lnSpc>
                <a:spcPct val="100000"/>
              </a:lnSpc>
              <a:spcAft>
                <a:spcPts val="800"/>
              </a:spcAft>
              <a:buNone/>
              <a:defRPr sz="1400"/>
            </a:lvl2pPr>
            <a:lvl3pPr marL="285750" indent="-285750">
              <a:lnSpc>
                <a:spcPct val="100000"/>
              </a:lnSpc>
              <a:spcAft>
                <a:spcPts val="800"/>
              </a:spcAft>
              <a:buFont typeface="Arial" panose="020B0604020202020204" pitchFamily="34" charset="0"/>
              <a:buChar char="•"/>
              <a:defRPr sz="1400"/>
            </a:lvl3pPr>
            <a:lvl4pPr>
              <a:lnSpc>
                <a:spcPct val="100000"/>
              </a:lnSpc>
              <a:spcAft>
                <a:spcPts val="800"/>
              </a:spcAft>
              <a:defRPr sz="1400"/>
            </a:lvl4pPr>
            <a:lvl5pPr>
              <a:lnSpc>
                <a:spcPct val="100000"/>
              </a:lnSpc>
              <a:spcAft>
                <a:spcPts val="8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85FE6740-5475-4C95-83B3-B418FB2780C1}"/>
              </a:ext>
            </a:extLst>
          </p:cNvPr>
          <p:cNvSpPr>
            <a:spLocks noGrp="1"/>
          </p:cNvSpPr>
          <p:nvPr>
            <p:ph idx="17"/>
          </p:nvPr>
        </p:nvSpPr>
        <p:spPr>
          <a:xfrm>
            <a:off x="431798" y="4278651"/>
            <a:ext cx="2638948" cy="1430160"/>
          </a:xfrm>
        </p:spPr>
        <p:txBody>
          <a:bodyPr/>
          <a:lstStyle>
            <a:lvl1pPr>
              <a:lnSpc>
                <a:spcPct val="100000"/>
              </a:lnSpc>
              <a:spcAft>
                <a:spcPts val="0"/>
              </a:spcAft>
              <a:defRPr sz="1200" b="1"/>
            </a:lvl1pPr>
            <a:lvl2pPr marL="0" indent="0">
              <a:lnSpc>
                <a:spcPct val="100000"/>
              </a:lnSpc>
              <a:spcAft>
                <a:spcPts val="800"/>
              </a:spcAft>
              <a:buNone/>
              <a:defRPr sz="1200"/>
            </a:lvl2pPr>
            <a:lvl3pPr marL="171450" indent="-171450">
              <a:lnSpc>
                <a:spcPct val="100000"/>
              </a:lnSpc>
              <a:spcAft>
                <a:spcPts val="800"/>
              </a:spcAft>
              <a:buFont typeface="Arial" panose="020B0604020202020204" pitchFamily="34" charset="0"/>
              <a:buChar char="•"/>
              <a:defRPr sz="1200"/>
            </a:lvl3pPr>
            <a:lvl4pPr>
              <a:lnSpc>
                <a:spcPct val="100000"/>
              </a:lnSpc>
              <a:spcAft>
                <a:spcPts val="800"/>
              </a:spcAft>
              <a:defRPr sz="1200"/>
            </a:lvl4pPr>
            <a:lvl5pPr>
              <a:lnSpc>
                <a:spcPct val="100000"/>
              </a:lnSpc>
              <a:spcAft>
                <a:spcPts val="8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5936DAE-312D-4B83-8B89-5E61561677D5}"/>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F3C0FF2E-6A98-4868-8ACD-921A0ADEA5DA}"/>
              </a:ext>
            </a:extLst>
          </p:cNvPr>
          <p:cNvSpPr>
            <a:spLocks noGrp="1"/>
          </p:cNvSpPr>
          <p:nvPr>
            <p:ph type="body" sz="quarter" idx="18"/>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C88CAC6A-E4A6-43F4-A73D-06A3C41685F4}"/>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2" name="Picture 11" descr="A close up of a sign&#10;&#10;Description automatically generated">
            <a:extLst>
              <a:ext uri="{FF2B5EF4-FFF2-40B4-BE49-F238E27FC236}">
                <a16:creationId xmlns:a16="http://schemas.microsoft.com/office/drawing/2014/main" id="{B487DED2-3BF9-49DE-A188-1477B6DA9797}"/>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1012811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ingl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296000"/>
            <a:ext cx="8280401" cy="4672042"/>
          </a:xfrm>
        </p:spPr>
        <p:txBody>
          <a:bodyPr/>
          <a:lstStyle>
            <a:lvl1pPr>
              <a:lnSpc>
                <a:spcPct val="100000"/>
              </a:lnSpc>
              <a:spcAft>
                <a:spcPts val="750"/>
              </a:spcAft>
              <a:defRPr sz="1050"/>
            </a:lvl1pPr>
            <a:lvl2pPr>
              <a:lnSpc>
                <a:spcPct val="100000"/>
              </a:lnSpc>
              <a:spcAft>
                <a:spcPts val="750"/>
              </a:spcAft>
              <a:defRPr sz="1050"/>
            </a:lvl2pPr>
            <a:lvl3pPr>
              <a:lnSpc>
                <a:spcPct val="100000"/>
              </a:lnSpc>
              <a:spcAft>
                <a:spcPts val="750"/>
              </a:spcAft>
              <a:defRPr sz="1050"/>
            </a:lvl3pPr>
            <a:lvl4pPr>
              <a:lnSpc>
                <a:spcPct val="100000"/>
              </a:lnSpc>
              <a:spcAft>
                <a:spcPts val="750"/>
              </a:spcAft>
              <a:defRPr sz="1050"/>
            </a:lvl4pPr>
            <a:lvl5pPr>
              <a:lnSpc>
                <a:spcPct val="100000"/>
              </a:lnSpc>
              <a:spcAft>
                <a:spcPts val="750"/>
              </a:spcAft>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BEB0DE5A-C344-4BAC-8722-ED6064694F51}"/>
              </a:ext>
            </a:extLst>
          </p:cNvPr>
          <p:cNvCxnSpPr/>
          <p:nvPr userDrawn="1"/>
        </p:nvCxnSpPr>
        <p:spPr>
          <a:xfrm>
            <a:off x="431801" y="1152000"/>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431801"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66751FA5-EC29-4AC5-B137-4C6C024F9EEE}"/>
              </a:ext>
            </a:extLst>
          </p:cNvPr>
          <p:cNvSpPr>
            <a:spLocks noGrp="1"/>
          </p:cNvSpPr>
          <p:nvPr>
            <p:ph type="sldNum" sz="quarter" idx="4"/>
          </p:nvPr>
        </p:nvSpPr>
        <p:spPr>
          <a:xfrm>
            <a:off x="7921869" y="6444001"/>
            <a:ext cx="790331" cy="226299"/>
          </a:xfrm>
          <a:prstGeom prst="rect">
            <a:avLst/>
          </a:prstGeom>
        </p:spPr>
        <p:txBody>
          <a:bodyPr vert="horz" lIns="0" tIns="0" rIns="0" bIns="0" rtlCol="0" anchor="t" anchorCtr="0">
            <a:noAutofit/>
          </a:bodyPr>
          <a:lstStyle>
            <a:lvl1pPr algn="r">
              <a:lnSpc>
                <a:spcPct val="100000"/>
              </a:lnSpc>
              <a:defRPr sz="750">
                <a:solidFill>
                  <a:schemeClr val="tx2"/>
                </a:solidFill>
              </a:defRPr>
            </a:lvl1pPr>
          </a:lstStyle>
          <a:p>
            <a:fld id="{E8A74B61-50D3-3946-8366-1E447A2A8431}" type="slidenum">
              <a:rPr lang="en-US" smtClean="0"/>
              <a:pPr/>
              <a:t>‹#›</a:t>
            </a:fld>
            <a:endParaRPr lang="en-US"/>
          </a:p>
        </p:txBody>
      </p:sp>
      <p:sp>
        <p:nvSpPr>
          <p:cNvPr id="8" name="Text Placeholder 6">
            <a:extLst>
              <a:ext uri="{FF2B5EF4-FFF2-40B4-BE49-F238E27FC236}">
                <a16:creationId xmlns:a16="http://schemas.microsoft.com/office/drawing/2014/main" id="{CF456C56-C7F7-41E6-9F47-ED4C8FAD7F57}"/>
              </a:ext>
            </a:extLst>
          </p:cNvPr>
          <p:cNvSpPr>
            <a:spLocks noGrp="1"/>
          </p:cNvSpPr>
          <p:nvPr>
            <p:ph type="body" sz="quarter" idx="18"/>
          </p:nvPr>
        </p:nvSpPr>
        <p:spPr>
          <a:xfrm>
            <a:off x="431800" y="360001"/>
            <a:ext cx="8280401" cy="757761"/>
          </a:xfrm>
        </p:spPr>
        <p:txBody>
          <a:bodyPr/>
          <a:lstStyle>
            <a:lvl1pPr marL="0" indent="0">
              <a:lnSpc>
                <a:spcPct val="100000"/>
              </a:lnSpc>
              <a:spcAft>
                <a:spcPts val="0"/>
              </a:spcAft>
              <a:buFont typeface="Arial" panose="020B0604020202020204" pitchFamily="34" charset="0"/>
              <a:buNone/>
              <a:defRPr sz="1650" b="1"/>
            </a:lvl1pPr>
            <a:lvl2pPr marL="0" indent="0">
              <a:lnSpc>
                <a:spcPct val="100000"/>
              </a:lnSpc>
              <a:spcAft>
                <a:spcPts val="0"/>
              </a:spcAft>
              <a:buNone/>
              <a:defRPr sz="1650" b="1">
                <a:solidFill>
                  <a:schemeClr val="accent3"/>
                </a:solidFill>
              </a:defRPr>
            </a:lvl2pPr>
          </a:lstStyle>
          <a:p>
            <a:pPr lvl="0"/>
            <a:r>
              <a:rPr lang="en-US"/>
              <a:t>Edit Master text styles</a:t>
            </a:r>
          </a:p>
          <a:p>
            <a:pPr lvl="1"/>
            <a:r>
              <a:rPr lang="en-US"/>
              <a:t>Second level</a:t>
            </a:r>
          </a:p>
        </p:txBody>
      </p:sp>
      <p:pic>
        <p:nvPicPr>
          <p:cNvPr id="9" name="Picture 8" descr="A close up of a sign&#10;&#10;Description automatically generated">
            <a:extLst>
              <a:ext uri="{FF2B5EF4-FFF2-40B4-BE49-F238E27FC236}">
                <a16:creationId xmlns:a16="http://schemas.microsoft.com/office/drawing/2014/main" id="{8180BF85-B760-4D4C-823F-7AD34B0F7B20}"/>
              </a:ext>
            </a:extLst>
          </p:cNvPr>
          <p:cNvPicPr>
            <a:picLocks noChangeAspect="1"/>
          </p:cNvPicPr>
          <p:nvPr userDrawn="1"/>
        </p:nvPicPr>
        <p:blipFill>
          <a:blip r:embed="rId2"/>
          <a:stretch>
            <a:fillRect/>
          </a:stretch>
        </p:blipFill>
        <p:spPr>
          <a:xfrm>
            <a:off x="432000" y="6454800"/>
            <a:ext cx="879211" cy="288000"/>
          </a:xfrm>
          <a:prstGeom prst="rect">
            <a:avLst/>
          </a:prstGeom>
        </p:spPr>
      </p:pic>
    </p:spTree>
    <p:extLst>
      <p:ext uri="{BB962C8B-B14F-4D97-AF65-F5344CB8AC3E}">
        <p14:creationId xmlns:p14="http://schemas.microsoft.com/office/powerpoint/2010/main" val="1600471143"/>
      </p:ext>
    </p:extLst>
  </p:cSld>
  <p:clrMapOvr>
    <a:masterClrMapping/>
  </p:clrMapOvr>
  <p:extLst>
    <p:ext uri="{DCECCB84-F9BA-43D5-87BE-67443E8EF086}">
      <p15:sldGuideLst xmlns:p15="http://schemas.microsoft.com/office/powerpoint/2012/main">
        <p15:guide id="1" orient="horz" pos="1298" userDrawn="1">
          <p15:clr>
            <a:srgbClr val="FBAE40"/>
          </p15:clr>
        </p15:guide>
        <p15:guide id="2" pos="5489" userDrawn="1">
          <p15:clr>
            <a:srgbClr val="FBAE40"/>
          </p15:clr>
        </p15:guide>
        <p15:guide id="3" orient="horz" pos="255" userDrawn="1">
          <p15:clr>
            <a:srgbClr val="FBAE40"/>
          </p15:clr>
        </p15:guide>
        <p15:guide id="4" orient="horz" pos="650" userDrawn="1">
          <p15:clr>
            <a:srgbClr val="FBAE40"/>
          </p15:clr>
        </p15:guide>
        <p15:guide id="5" orient="horz" pos="8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CC45F4-C3AC-4D53-8A51-2055B6C42D06}"/>
              </a:ext>
            </a:extLst>
          </p:cNvPr>
          <p:cNvSpPr/>
          <p:nvPr userDrawn="1"/>
        </p:nvSpPr>
        <p:spPr>
          <a:xfrm>
            <a:off x="0" y="0"/>
            <a:ext cx="9144000" cy="6106332"/>
          </a:xfrm>
          <a:custGeom>
            <a:avLst/>
            <a:gdLst>
              <a:gd name="connsiteX0" fmla="*/ 0 w 9144000"/>
              <a:gd name="connsiteY0" fmla="*/ 0 h 6106332"/>
              <a:gd name="connsiteX1" fmla="*/ 9144000 w 9144000"/>
              <a:gd name="connsiteY1" fmla="*/ 0 h 6106332"/>
              <a:gd name="connsiteX2" fmla="*/ 9144000 w 9144000"/>
              <a:gd name="connsiteY2" fmla="*/ 6106332 h 6106332"/>
              <a:gd name="connsiteX3" fmla="*/ 0 w 9144000"/>
              <a:gd name="connsiteY3" fmla="*/ 6106332 h 6106332"/>
              <a:gd name="connsiteX4" fmla="*/ 0 w 9144000"/>
              <a:gd name="connsiteY4" fmla="*/ 0 h 6106332"/>
              <a:gd name="connsiteX0" fmla="*/ 0 w 9144000"/>
              <a:gd name="connsiteY0" fmla="*/ 0 h 6106332"/>
              <a:gd name="connsiteX1" fmla="*/ 9144000 w 9144000"/>
              <a:gd name="connsiteY1" fmla="*/ 0 h 6106332"/>
              <a:gd name="connsiteX2" fmla="*/ 9144000 w 9144000"/>
              <a:gd name="connsiteY2" fmla="*/ 4757980 h 6106332"/>
              <a:gd name="connsiteX3" fmla="*/ 9144000 w 9144000"/>
              <a:gd name="connsiteY3" fmla="*/ 6106332 h 6106332"/>
              <a:gd name="connsiteX4" fmla="*/ 0 w 9144000"/>
              <a:gd name="connsiteY4" fmla="*/ 6106332 h 6106332"/>
              <a:gd name="connsiteX5" fmla="*/ 0 w 9144000"/>
              <a:gd name="connsiteY5" fmla="*/ 0 h 6106332"/>
              <a:gd name="connsiteX0" fmla="*/ 0 w 9144000"/>
              <a:gd name="connsiteY0" fmla="*/ 0 h 6106332"/>
              <a:gd name="connsiteX1" fmla="*/ 9144000 w 9144000"/>
              <a:gd name="connsiteY1" fmla="*/ 0 h 6106332"/>
              <a:gd name="connsiteX2" fmla="*/ 9144000 w 9144000"/>
              <a:gd name="connsiteY2" fmla="*/ 4757980 h 6106332"/>
              <a:gd name="connsiteX3" fmla="*/ 0 w 9144000"/>
              <a:gd name="connsiteY3" fmla="*/ 6106332 h 6106332"/>
              <a:gd name="connsiteX4" fmla="*/ 0 w 9144000"/>
              <a:gd name="connsiteY4" fmla="*/ 0 h 61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106332">
                <a:moveTo>
                  <a:pt x="0" y="0"/>
                </a:moveTo>
                <a:lnTo>
                  <a:pt x="9144000" y="0"/>
                </a:lnTo>
                <a:lnTo>
                  <a:pt x="9144000" y="4757980"/>
                </a:lnTo>
                <a:lnTo>
                  <a:pt x="0" y="61063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32000" y="1522800"/>
            <a:ext cx="5916057" cy="1050505"/>
          </a:xfrm>
        </p:spPr>
        <p:txBody>
          <a:bodyPr anchor="t"/>
          <a:lstStyle>
            <a:lvl1pPr algn="l">
              <a:lnSpc>
                <a:spcPct val="100000"/>
              </a:lnSpc>
              <a:defRPr sz="36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432000" y="2851200"/>
            <a:ext cx="5900142" cy="1050505"/>
          </a:xfrm>
        </p:spPr>
        <p:txBody>
          <a:bodyPr/>
          <a:lstStyle>
            <a:lvl1pPr marL="0" indent="0" algn="l">
              <a:lnSpc>
                <a:spcPct val="100000"/>
              </a:lnSpc>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a logo&#10;&#10;Description automatically generated">
            <a:extLst>
              <a:ext uri="{FF2B5EF4-FFF2-40B4-BE49-F238E27FC236}">
                <a16:creationId xmlns:a16="http://schemas.microsoft.com/office/drawing/2014/main" id="{56F4347D-58F3-4628-9916-1246FD9E73BE}"/>
              </a:ext>
            </a:extLst>
          </p:cNvPr>
          <p:cNvPicPr>
            <a:picLocks noChangeAspect="1"/>
          </p:cNvPicPr>
          <p:nvPr userDrawn="1"/>
        </p:nvPicPr>
        <p:blipFill>
          <a:blip r:embed="rId2"/>
          <a:stretch>
            <a:fillRect/>
          </a:stretch>
        </p:blipFill>
        <p:spPr>
          <a:xfrm>
            <a:off x="5641200" y="5101200"/>
            <a:ext cx="3086588" cy="1332000"/>
          </a:xfrm>
          <a:prstGeom prst="rect">
            <a:avLst/>
          </a:prstGeom>
        </p:spPr>
      </p:pic>
    </p:spTree>
    <p:extLst>
      <p:ext uri="{BB962C8B-B14F-4D97-AF65-F5344CB8AC3E}">
        <p14:creationId xmlns:p14="http://schemas.microsoft.com/office/powerpoint/2010/main" val="164755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CC45F4-C3AC-4D53-8A51-2055B6C42D06}"/>
              </a:ext>
            </a:extLst>
          </p:cNvPr>
          <p:cNvSpPr/>
          <p:nvPr userDrawn="1"/>
        </p:nvSpPr>
        <p:spPr>
          <a:xfrm>
            <a:off x="0" y="0"/>
            <a:ext cx="9144000" cy="6106332"/>
          </a:xfrm>
          <a:custGeom>
            <a:avLst/>
            <a:gdLst>
              <a:gd name="connsiteX0" fmla="*/ 0 w 9144000"/>
              <a:gd name="connsiteY0" fmla="*/ 0 h 6106332"/>
              <a:gd name="connsiteX1" fmla="*/ 9144000 w 9144000"/>
              <a:gd name="connsiteY1" fmla="*/ 0 h 6106332"/>
              <a:gd name="connsiteX2" fmla="*/ 9144000 w 9144000"/>
              <a:gd name="connsiteY2" fmla="*/ 6106332 h 6106332"/>
              <a:gd name="connsiteX3" fmla="*/ 0 w 9144000"/>
              <a:gd name="connsiteY3" fmla="*/ 6106332 h 6106332"/>
              <a:gd name="connsiteX4" fmla="*/ 0 w 9144000"/>
              <a:gd name="connsiteY4" fmla="*/ 0 h 6106332"/>
              <a:gd name="connsiteX0" fmla="*/ 0 w 9144000"/>
              <a:gd name="connsiteY0" fmla="*/ 0 h 6106332"/>
              <a:gd name="connsiteX1" fmla="*/ 9144000 w 9144000"/>
              <a:gd name="connsiteY1" fmla="*/ 0 h 6106332"/>
              <a:gd name="connsiteX2" fmla="*/ 9144000 w 9144000"/>
              <a:gd name="connsiteY2" fmla="*/ 4757980 h 6106332"/>
              <a:gd name="connsiteX3" fmla="*/ 9144000 w 9144000"/>
              <a:gd name="connsiteY3" fmla="*/ 6106332 h 6106332"/>
              <a:gd name="connsiteX4" fmla="*/ 0 w 9144000"/>
              <a:gd name="connsiteY4" fmla="*/ 6106332 h 6106332"/>
              <a:gd name="connsiteX5" fmla="*/ 0 w 9144000"/>
              <a:gd name="connsiteY5" fmla="*/ 0 h 6106332"/>
              <a:gd name="connsiteX0" fmla="*/ 0 w 9144000"/>
              <a:gd name="connsiteY0" fmla="*/ 0 h 6106332"/>
              <a:gd name="connsiteX1" fmla="*/ 9144000 w 9144000"/>
              <a:gd name="connsiteY1" fmla="*/ 0 h 6106332"/>
              <a:gd name="connsiteX2" fmla="*/ 9144000 w 9144000"/>
              <a:gd name="connsiteY2" fmla="*/ 4757980 h 6106332"/>
              <a:gd name="connsiteX3" fmla="*/ 0 w 9144000"/>
              <a:gd name="connsiteY3" fmla="*/ 6106332 h 6106332"/>
              <a:gd name="connsiteX4" fmla="*/ 0 w 9144000"/>
              <a:gd name="connsiteY4" fmla="*/ 0 h 61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106332">
                <a:moveTo>
                  <a:pt x="0" y="0"/>
                </a:moveTo>
                <a:lnTo>
                  <a:pt x="9144000" y="0"/>
                </a:lnTo>
                <a:lnTo>
                  <a:pt x="9144000" y="4757980"/>
                </a:lnTo>
                <a:lnTo>
                  <a:pt x="0" y="610633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32000" y="1522800"/>
            <a:ext cx="5916057" cy="1050505"/>
          </a:xfrm>
        </p:spPr>
        <p:txBody>
          <a:bodyPr anchor="t"/>
          <a:lstStyle>
            <a:lvl1pPr algn="l">
              <a:lnSpc>
                <a:spcPct val="100000"/>
              </a:lnSpc>
              <a:defRPr sz="36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432000" y="2851200"/>
            <a:ext cx="5900142" cy="1050505"/>
          </a:xfrm>
        </p:spPr>
        <p:txBody>
          <a:bodyPr/>
          <a:lstStyle>
            <a:lvl1pPr marL="0" indent="0" algn="l">
              <a:lnSpc>
                <a:spcPct val="100000"/>
              </a:lnSpc>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a logo&#10;&#10;Description automatically generated">
            <a:extLst>
              <a:ext uri="{FF2B5EF4-FFF2-40B4-BE49-F238E27FC236}">
                <a16:creationId xmlns:a16="http://schemas.microsoft.com/office/drawing/2014/main" id="{940702F7-3A37-4BC5-A779-C05B0C684B95}"/>
              </a:ext>
            </a:extLst>
          </p:cNvPr>
          <p:cNvPicPr>
            <a:picLocks noChangeAspect="1"/>
          </p:cNvPicPr>
          <p:nvPr userDrawn="1"/>
        </p:nvPicPr>
        <p:blipFill>
          <a:blip r:embed="rId2"/>
          <a:stretch>
            <a:fillRect/>
          </a:stretch>
        </p:blipFill>
        <p:spPr>
          <a:xfrm>
            <a:off x="5641200" y="5101200"/>
            <a:ext cx="3086588" cy="1332000"/>
          </a:xfrm>
          <a:prstGeom prst="rect">
            <a:avLst/>
          </a:prstGeom>
        </p:spPr>
      </p:pic>
    </p:spTree>
    <p:extLst>
      <p:ext uri="{BB962C8B-B14F-4D97-AF65-F5344CB8AC3E}">
        <p14:creationId xmlns:p14="http://schemas.microsoft.com/office/powerpoint/2010/main" val="196807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Slide 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542" y="4067028"/>
            <a:ext cx="5916057" cy="1430480"/>
          </a:xfrm>
        </p:spPr>
        <p:txBody>
          <a:bodyPr anchor="t"/>
          <a:lstStyle>
            <a:lvl1pPr algn="l">
              <a:lnSpc>
                <a:spcPct val="100000"/>
              </a:lnSpc>
              <a:defRPr sz="48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436541" y="5684400"/>
            <a:ext cx="5916057" cy="648000"/>
          </a:xfrm>
        </p:spPr>
        <p:txBody>
          <a:bodyPr/>
          <a:lstStyle>
            <a:lvl1pPr marL="0" indent="0" algn="l">
              <a:lnSpc>
                <a:spcPct val="100000"/>
              </a:lnSpc>
              <a:spcAft>
                <a:spcPts val="0"/>
              </a:spcAft>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id="{64538DB9-713C-488A-B7F0-DAB8314A70D1}"/>
              </a:ext>
            </a:extLst>
          </p:cNvPr>
          <p:cNvCxnSpPr/>
          <p:nvPr userDrawn="1"/>
        </p:nvCxnSpPr>
        <p:spPr>
          <a:xfrm>
            <a:off x="431800" y="6405418"/>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BC376C99-63A2-4F75-A71F-CC3ACBF7132B}"/>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bg1"/>
                </a:solidFill>
              </a:defRPr>
            </a:lvl1pPr>
          </a:lstStyle>
          <a:p>
            <a:fld id="{E8A74B61-50D3-3946-8366-1E447A2A8431}"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08D63F3A-618E-458A-B7DF-6384A180D52C}"/>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252450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2AF448-ACBD-4F01-AEF3-2E839A345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2" name="Title 1"/>
          <p:cNvSpPr>
            <a:spLocks noGrp="1"/>
          </p:cNvSpPr>
          <p:nvPr>
            <p:ph type="ctrTitle"/>
          </p:nvPr>
        </p:nvSpPr>
        <p:spPr>
          <a:xfrm>
            <a:off x="436542" y="4068000"/>
            <a:ext cx="5916057" cy="1430480"/>
          </a:xfrm>
        </p:spPr>
        <p:txBody>
          <a:bodyPr anchor="t"/>
          <a:lstStyle>
            <a:lvl1pPr algn="l">
              <a:lnSpc>
                <a:spcPct val="100000"/>
              </a:lnSpc>
              <a:defRPr sz="48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436541" y="5684400"/>
            <a:ext cx="5916057" cy="648000"/>
          </a:xfrm>
        </p:spPr>
        <p:txBody>
          <a:bodyPr/>
          <a:lstStyle>
            <a:lvl1pPr marL="0" indent="0" algn="l">
              <a:lnSpc>
                <a:spcPct val="100000"/>
              </a:lnSpc>
              <a:spcAft>
                <a:spcPts val="0"/>
              </a:spcAft>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id="{64538DB9-713C-488A-B7F0-DAB8314A70D1}"/>
              </a:ext>
            </a:extLst>
          </p:cNvPr>
          <p:cNvCxnSpPr/>
          <p:nvPr userDrawn="1"/>
        </p:nvCxnSpPr>
        <p:spPr>
          <a:xfrm>
            <a:off x="431800" y="6405418"/>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9A97E3A6-DE46-42DB-A31C-FD745DDCBA14}"/>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bg1"/>
                </a:solidFill>
              </a:defRPr>
            </a:lvl1pPr>
          </a:lstStyle>
          <a:p>
            <a:fld id="{E8A74B61-50D3-3946-8366-1E447A2A8431}" type="slidenum">
              <a:rPr lang="en-US" smtClean="0"/>
              <a:pPr/>
              <a:t>‹#›</a:t>
            </a:fld>
            <a:endParaRPr lang="en-US"/>
          </a:p>
        </p:txBody>
      </p:sp>
      <p:pic>
        <p:nvPicPr>
          <p:cNvPr id="10" name="Picture 9" descr="A close up of a logo&#10;&#10;Description automatically generated">
            <a:extLst>
              <a:ext uri="{FF2B5EF4-FFF2-40B4-BE49-F238E27FC236}">
                <a16:creationId xmlns:a16="http://schemas.microsoft.com/office/drawing/2014/main" id="{AFE3D4EC-AAF8-4A6F-AB16-9D7BD44C35A7}"/>
              </a:ext>
            </a:extLst>
          </p:cNvPr>
          <p:cNvPicPr>
            <a:picLocks noChangeAspect="1"/>
          </p:cNvPicPr>
          <p:nvPr userDrawn="1"/>
        </p:nvPicPr>
        <p:blipFill>
          <a:blip r:embed="rId3"/>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331891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ing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57F351-6D8A-4649-BC57-85F24A012679}"/>
              </a:ext>
            </a:extLst>
          </p:cNvPr>
          <p:cNvSpPr>
            <a:spLocks noGrp="1"/>
          </p:cNvSpPr>
          <p:nvPr>
            <p:ph type="body" sz="quarter" idx="14"/>
          </p:nvPr>
        </p:nvSpPr>
        <p:spPr>
          <a:xfrm>
            <a:off x="431398" y="313200"/>
            <a:ext cx="8280800"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3" name="Content Placeholder 2"/>
          <p:cNvSpPr>
            <a:spLocks noGrp="1"/>
          </p:cNvSpPr>
          <p:nvPr>
            <p:ph idx="1"/>
          </p:nvPr>
        </p:nvSpPr>
        <p:spPr>
          <a:xfrm>
            <a:off x="431799" y="1234800"/>
            <a:ext cx="8280399" cy="4930056"/>
          </a:xfrm>
        </p:spPr>
        <p:txBody>
          <a:bodyPr/>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BEB0DE5A-C344-4BAC-8722-ED6064694F51}"/>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E0B8FF69-AA07-4159-B516-55528A40B0A3}"/>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4" name="Picture 3" descr="A close up of a sign&#10;&#10;Description automatically generated">
            <a:extLst>
              <a:ext uri="{FF2B5EF4-FFF2-40B4-BE49-F238E27FC236}">
                <a16:creationId xmlns:a16="http://schemas.microsoft.com/office/drawing/2014/main" id="{2FD3F55A-70FD-4004-BCC5-26C5D4B97120}"/>
              </a:ext>
            </a:extLst>
          </p:cNvPr>
          <p:cNvPicPr>
            <a:picLocks noChangeAspect="1"/>
          </p:cNvPicPr>
          <p:nvPr userDrawn="1"/>
        </p:nvPicPr>
        <p:blipFill>
          <a:blip r:embed="rId2"/>
          <a:stretch>
            <a:fillRect/>
          </a:stretch>
        </p:blipFill>
        <p:spPr>
          <a:xfrm>
            <a:off x="432000" y="6454800"/>
            <a:ext cx="1172281" cy="28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2pt Single Column">
    <p:bg>
      <p:bgPr>
        <a:solidFill>
          <a:schemeClr val="accent2"/>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E58C3740-D81F-4499-86C1-03F0735DA043}"/>
              </a:ext>
            </a:extLst>
          </p:cNvPr>
          <p:cNvSpPr>
            <a:spLocks noGrp="1"/>
          </p:cNvSpPr>
          <p:nvPr>
            <p:ph type="body" sz="quarter" idx="14"/>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solidFill>
                  <a:schemeClr val="bg1"/>
                </a:solidFill>
              </a:defRPr>
            </a:lvl1pPr>
            <a:lvl2pPr marL="0" indent="0">
              <a:lnSpc>
                <a:spcPts val="23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p:txBody>
      </p:sp>
      <p:sp>
        <p:nvSpPr>
          <p:cNvPr id="3" name="Content Placeholder 2"/>
          <p:cNvSpPr>
            <a:spLocks noGrp="1"/>
          </p:cNvSpPr>
          <p:nvPr>
            <p:ph idx="1"/>
          </p:nvPr>
        </p:nvSpPr>
        <p:spPr>
          <a:xfrm>
            <a:off x="431800" y="1234800"/>
            <a:ext cx="6333836" cy="4930056"/>
          </a:xfrm>
        </p:spPr>
        <p:txBody>
          <a:bodyPr/>
          <a:lstStyle>
            <a:lvl1pPr>
              <a:lnSpc>
                <a:spcPct val="100000"/>
              </a:lnSpc>
              <a:spcAft>
                <a:spcPts val="1200"/>
              </a:spcAft>
              <a:defRPr sz="2200">
                <a:solidFill>
                  <a:schemeClr val="bg1"/>
                </a:solidFill>
              </a:defRPr>
            </a:lvl1pPr>
            <a:lvl2pPr>
              <a:lnSpc>
                <a:spcPct val="100000"/>
              </a:lnSpc>
              <a:spcAft>
                <a:spcPts val="1200"/>
              </a:spcAft>
              <a:defRPr sz="2200">
                <a:solidFill>
                  <a:schemeClr val="bg1"/>
                </a:solidFill>
              </a:defRPr>
            </a:lvl2pPr>
            <a:lvl3pPr>
              <a:lnSpc>
                <a:spcPct val="100000"/>
              </a:lnSpc>
              <a:spcAft>
                <a:spcPts val="1200"/>
              </a:spcAft>
              <a:defRPr sz="2200">
                <a:solidFill>
                  <a:schemeClr val="bg1"/>
                </a:solidFill>
              </a:defRPr>
            </a:lvl3pPr>
            <a:lvl4pPr>
              <a:lnSpc>
                <a:spcPct val="100000"/>
              </a:lnSpc>
              <a:spcAft>
                <a:spcPts val="1200"/>
              </a:spcAft>
              <a:defRPr sz="2200">
                <a:solidFill>
                  <a:schemeClr val="bg1"/>
                </a:solidFill>
              </a:defRPr>
            </a:lvl4pPr>
            <a:lvl5pPr>
              <a:lnSpc>
                <a:spcPct val="100000"/>
              </a:lnSpc>
              <a:spcAft>
                <a:spcPts val="1200"/>
              </a:spcAft>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431800" y="6405418"/>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9F0D83-3B5A-47A1-8143-16321664D343}"/>
              </a:ext>
            </a:extLst>
          </p:cNvPr>
          <p:cNvCxnSpPr/>
          <p:nvPr userDrawn="1"/>
        </p:nvCxnSpPr>
        <p:spPr>
          <a:xfrm>
            <a:off x="431800" y="1062181"/>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07240DD9-58C3-4AB4-AF9C-FDAB7DF77ADB}"/>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bg1"/>
                </a:solidFill>
              </a:defRPr>
            </a:lvl1pPr>
          </a:lstStyle>
          <a:p>
            <a:fld id="{E8A74B61-50D3-3946-8366-1E447A2A8431}"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80A5FA4A-0550-4314-B066-58C946E06E23}"/>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283886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313200"/>
            <a:ext cx="8277224" cy="529555"/>
          </a:xfrm>
        </p:spPr>
        <p:txBody>
          <a:bodyPr/>
          <a:lstStyle>
            <a:lvl1pPr>
              <a:defRPr cap="none"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431799" y="1234800"/>
            <a:ext cx="8280399" cy="4930056"/>
          </a:xfrm>
        </p:spPr>
        <p:txBody>
          <a:bodyPr numCol="2" spcCol="288000"/>
          <a:lstStyle>
            <a:lvl1pPr marL="270000" indent="0">
              <a:lnSpc>
                <a:spcPct val="100000"/>
              </a:lnSpc>
              <a:spcAft>
                <a:spcPts val="600"/>
              </a:spcAft>
              <a:tabLst/>
              <a:defRPr sz="1400" b="1">
                <a:solidFill>
                  <a:schemeClr val="accent3"/>
                </a:solidFill>
              </a:defRPr>
            </a:lvl1pPr>
            <a:lvl2pPr marL="0" indent="0">
              <a:lnSpc>
                <a:spcPct val="100000"/>
              </a:lnSpc>
              <a:spcAft>
                <a:spcPts val="600"/>
              </a:spcAft>
              <a:buNone/>
              <a:tabLst>
                <a:tab pos="447675" algn="l"/>
              </a:tabLst>
              <a:defRPr sz="1400">
                <a:solidFill>
                  <a:schemeClr val="bg1"/>
                </a:solidFill>
              </a:defRPr>
            </a:lvl2pPr>
            <a:lvl3pPr marL="180000" indent="-216000">
              <a:lnSpc>
                <a:spcPts val="1440"/>
              </a:lnSpc>
              <a:spcAft>
                <a:spcPts val="600"/>
              </a:spcAft>
              <a:buFont typeface="Arial" panose="020B0604020202020204" pitchFamily="34" charset="0"/>
              <a:buChar char="•"/>
              <a:defRPr sz="1200">
                <a:solidFill>
                  <a:schemeClr val="bg1"/>
                </a:solidFill>
              </a:defRPr>
            </a:lvl3pPr>
            <a:lvl4pPr>
              <a:lnSpc>
                <a:spcPts val="1440"/>
              </a:lnSpc>
              <a:spcAft>
                <a:spcPts val="600"/>
              </a:spcAft>
              <a:defRPr sz="1200">
                <a:solidFill>
                  <a:schemeClr val="bg1"/>
                </a:solidFill>
              </a:defRPr>
            </a:lvl4pPr>
            <a:lvl5pPr>
              <a:lnSpc>
                <a:spcPts val="1440"/>
              </a:lnSpc>
              <a:spcAft>
                <a:spcPts val="600"/>
              </a:spcAft>
              <a:defRPr sz="1200">
                <a:solidFill>
                  <a:schemeClr val="bg1"/>
                </a:solidFill>
              </a:defRPr>
            </a:lvl5pPr>
          </a:lstStyle>
          <a:p>
            <a:pPr lvl="0"/>
            <a:r>
              <a:rPr lang="en-US"/>
              <a:t>Click to edit Master text styles</a:t>
            </a:r>
          </a:p>
          <a:p>
            <a:pPr lvl="1"/>
            <a:r>
              <a:rPr lang="en-US"/>
              <a:t>Second level</a:t>
            </a:r>
          </a:p>
        </p:txBody>
      </p:sp>
      <p:cxnSp>
        <p:nvCxnSpPr>
          <p:cNvPr id="18" name="Straight Connector 17">
            <a:extLst>
              <a:ext uri="{FF2B5EF4-FFF2-40B4-BE49-F238E27FC236}">
                <a16:creationId xmlns:a16="http://schemas.microsoft.com/office/drawing/2014/main" id="{BEB0DE5A-C344-4BAC-8722-ED6064694F51}"/>
              </a:ext>
            </a:extLst>
          </p:cNvPr>
          <p:cNvCxnSpPr/>
          <p:nvPr userDrawn="1"/>
        </p:nvCxnSpPr>
        <p:spPr>
          <a:xfrm>
            <a:off x="431800" y="1062181"/>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431800" y="6405418"/>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0207427-9951-4F2D-8CFB-2E70102F5879}"/>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bg1"/>
                </a:solidFill>
              </a:defRPr>
            </a:lvl1pPr>
          </a:lstStyle>
          <a:p>
            <a:fld id="{E8A74B61-50D3-3946-8366-1E447A2A8431}"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DCE22CE0-5B78-4DED-BBC3-49FB97EE3159}"/>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413077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99" y="1234800"/>
            <a:ext cx="8280399" cy="4930056"/>
          </a:xfrm>
        </p:spPr>
        <p:txBody>
          <a:bodyPr numCol="2" spcCol="288000" rtlCol="0"/>
          <a:lstStyle>
            <a:lvl1pPr>
              <a:spcAft>
                <a:spcPts val="1000"/>
              </a:spcAft>
              <a:defRPr/>
            </a:lvl1pPr>
            <a:lvl2pPr marL="179388" indent="-179388">
              <a:spcAft>
                <a:spcPts val="1000"/>
              </a:spcAft>
              <a:defRPr/>
            </a:lvl2pPr>
            <a:lvl3pPr>
              <a:spcAft>
                <a:spcPts val="1000"/>
              </a:spcAft>
              <a:defRPr/>
            </a:lvl3pPr>
            <a:lvl4pPr>
              <a:spcAft>
                <a:spcPts val="1000"/>
              </a:spcAft>
              <a:defRPr/>
            </a:lvl4pPr>
            <a:lvl5pPr>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D6E512F-17E5-411B-AD21-A17ACDD08764}"/>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205E4C-6184-4E72-BC76-9A3CEFED65C5}"/>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1A2947BA-DEEB-4260-AAFB-8E78E2D7E7CF}"/>
              </a:ext>
            </a:extLst>
          </p:cNvPr>
          <p:cNvSpPr>
            <a:spLocks noGrp="1"/>
          </p:cNvSpPr>
          <p:nvPr>
            <p:ph type="body" sz="quarter" idx="14"/>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5" name="Slide Number Placeholder 5">
            <a:extLst>
              <a:ext uri="{FF2B5EF4-FFF2-40B4-BE49-F238E27FC236}">
                <a16:creationId xmlns:a16="http://schemas.microsoft.com/office/drawing/2014/main" id="{FCA269C4-1D23-44B5-9EEB-A9FF77C0D484}"/>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91519290-EBFB-4A94-A523-F9ED918D1B1E}"/>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29311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799" y="313200"/>
            <a:ext cx="8277225" cy="474189"/>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31800" y="1234874"/>
            <a:ext cx="6894000" cy="493005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spTree>
    <p:extLst>
      <p:ext uri="{BB962C8B-B14F-4D97-AF65-F5344CB8AC3E}">
        <p14:creationId xmlns:p14="http://schemas.microsoft.com/office/powerpoint/2010/main" val="1930818696"/>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6" r:id="rId4"/>
    <p:sldLayoutId id="2147483667" r:id="rId5"/>
    <p:sldLayoutId id="2147483662" r:id="rId6"/>
    <p:sldLayoutId id="2147483669" r:id="rId7"/>
    <p:sldLayoutId id="2147483671" r:id="rId8"/>
    <p:sldLayoutId id="2147483663" r:id="rId9"/>
    <p:sldLayoutId id="2147483670" r:id="rId10"/>
    <p:sldLayoutId id="2147483664" r:id="rId11"/>
    <p:sldLayoutId id="2147483673" r:id="rId12"/>
    <p:sldLayoutId id="2147483674" r:id="rId13"/>
    <p:sldLayoutId id="2147483665" r:id="rId14"/>
    <p:sldLayoutId id="2147483668" r:id="rId15"/>
    <p:sldLayoutId id="2147483672" r:id="rId16"/>
    <p:sldLayoutId id="2147483676" r:id="rId17"/>
    <p:sldLayoutId id="2147483680" r:id="rId18"/>
  </p:sldLayoutIdLst>
  <p:hf hdr="0" ftr="0" dt="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2"/>
          </a:solidFill>
          <a:latin typeface="+mn-lt"/>
          <a:ea typeface="+mn-ea"/>
          <a:cs typeface="+mn-cs"/>
        </a:defRPr>
      </a:lvl1pPr>
      <a:lvl2pPr marL="180000" indent="-2160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2"/>
          </a:solidFill>
          <a:latin typeface="+mn-lt"/>
          <a:ea typeface="+mn-ea"/>
          <a:cs typeface="+mn-cs"/>
        </a:defRPr>
      </a:lvl2pPr>
      <a:lvl3pPr marL="180000" indent="-216000"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3pPr>
      <a:lvl4pPr marL="395288"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4pPr>
      <a:lvl5pPr marL="576000"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orient="horz" pos="2646" userDrawn="1">
          <p15:clr>
            <a:srgbClr val="F26B43"/>
          </p15:clr>
        </p15:guide>
        <p15:guide id="4" orient="horz" pos="4070" userDrawn="1">
          <p15:clr>
            <a:srgbClr val="F26B43"/>
          </p15:clr>
        </p15:guide>
        <p15:guide id="5" pos="5486" userDrawn="1">
          <p15:clr>
            <a:srgbClr val="F26B43"/>
          </p15:clr>
        </p15:guide>
        <p15:guide id="6" pos="264" userDrawn="1">
          <p15:clr>
            <a:srgbClr val="F26B43"/>
          </p15:clr>
        </p15:guide>
        <p15:guide id="7" orient="horz" pos="3558" userDrawn="1">
          <p15:clr>
            <a:srgbClr val="F26B43"/>
          </p15:clr>
        </p15:guide>
        <p15:guide id="8" orient="horz" pos="801" userDrawn="1">
          <p15:clr>
            <a:srgbClr val="F26B43"/>
          </p15:clr>
        </p15:guide>
        <p15:guide id="9" orient="horz" pos="16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mailto:dcurley1@bidmc.harvard.edu" TargetMode="External"/><Relationship Id="rId2" Type="http://schemas.openxmlformats.org/officeDocument/2006/relationships/hyperlink" Target="mailto:Nicole.DiGirolamo@lahey.org"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us06web.zoom.us/j/89204856117?pwd=ZybqSTcso08Ohr39hQYjp6ftUujAs2.1" TargetMode="External"/><Relationship Id="rId2" Type="http://schemas.openxmlformats.org/officeDocument/2006/relationships/hyperlink" Target="https://www.bilhpn.org/provider-resources/resource-center/masshealth-aco-2023-tiering-requirements/" TargetMode="External"/><Relationship Id="rId1" Type="http://schemas.openxmlformats.org/officeDocument/2006/relationships/slideLayout" Target="../slideLayouts/slideLayout18.xml"/><Relationship Id="rId6" Type="http://schemas.openxmlformats.org/officeDocument/2006/relationships/hyperlink" Target="mailto:Katerina.koch@lahey.org" TargetMode="External"/><Relationship Id="rId5" Type="http://schemas.openxmlformats.org/officeDocument/2006/relationships/hyperlink" Target="mailto:alanna.m.daley@lahey.org" TargetMode="External"/><Relationship Id="rId4" Type="http://schemas.openxmlformats.org/officeDocument/2006/relationships/hyperlink" Target="https://forms.office.com/Pages/ResponsePage.aspx?id=oGWYO2bwRki_TRE_S-8HVW2bncFJ7s9NvauvLxa3sLhURFc1MThVUFA4OEhWVTFQQlQ4QTlYM1EwNC4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mailto:masshealthchworker@bilhpn.or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3462-8F42-4375-82A4-025E591DF18E}"/>
              </a:ext>
            </a:extLst>
          </p:cNvPr>
          <p:cNvSpPr>
            <a:spLocks noGrp="1"/>
          </p:cNvSpPr>
          <p:nvPr>
            <p:ph type="ctrTitle"/>
          </p:nvPr>
        </p:nvSpPr>
        <p:spPr>
          <a:xfrm>
            <a:off x="227416" y="1532867"/>
            <a:ext cx="5916057" cy="1050505"/>
          </a:xfrm>
        </p:spPr>
        <p:txBody>
          <a:bodyPr/>
          <a:lstStyle/>
          <a:p>
            <a:r>
              <a:rPr lang="en-US"/>
              <a:t>BILHPN MassHealth ACO</a:t>
            </a:r>
            <a:br>
              <a:rPr lang="en-US">
                <a:cs typeface="Arial"/>
              </a:rPr>
            </a:br>
            <a:r>
              <a:rPr lang="en-US">
                <a:cs typeface="Arial"/>
              </a:rPr>
              <a:t>Tiering Office Hours</a:t>
            </a:r>
            <a:br>
              <a:rPr lang="en-US">
                <a:cs typeface="Arial"/>
              </a:rPr>
            </a:br>
            <a:endParaRPr lang="en-US">
              <a:cs typeface="Arial"/>
            </a:endParaRPr>
          </a:p>
        </p:txBody>
      </p:sp>
      <p:sp>
        <p:nvSpPr>
          <p:cNvPr id="3" name="Subtitle 2">
            <a:extLst>
              <a:ext uri="{FF2B5EF4-FFF2-40B4-BE49-F238E27FC236}">
                <a16:creationId xmlns:a16="http://schemas.microsoft.com/office/drawing/2014/main" id="{9D1C8DB6-66CA-4AC9-A1C1-2D503EF65453}"/>
              </a:ext>
            </a:extLst>
          </p:cNvPr>
          <p:cNvSpPr>
            <a:spLocks noGrp="1"/>
          </p:cNvSpPr>
          <p:nvPr>
            <p:ph type="subTitle" idx="1"/>
          </p:nvPr>
        </p:nvSpPr>
        <p:spPr>
          <a:xfrm>
            <a:off x="307470" y="2645009"/>
            <a:ext cx="5900142" cy="1050505"/>
          </a:xfrm>
        </p:spPr>
        <p:txBody>
          <a:bodyPr/>
          <a:lstStyle/>
          <a:p>
            <a:r>
              <a:rPr lang="en-US" sz="1800">
                <a:cs typeface="Arial"/>
              </a:rPr>
              <a:t>November 30, 2023</a:t>
            </a:r>
          </a:p>
          <a:p>
            <a:endParaRPr lang="en-US" sz="1800">
              <a:cs typeface="Arial"/>
            </a:endParaRPr>
          </a:p>
        </p:txBody>
      </p:sp>
      <p:sp>
        <p:nvSpPr>
          <p:cNvPr id="4" name="TextBox 3">
            <a:extLst>
              <a:ext uri="{FF2B5EF4-FFF2-40B4-BE49-F238E27FC236}">
                <a16:creationId xmlns:a16="http://schemas.microsoft.com/office/drawing/2014/main" id="{9496498E-4FF2-E433-3CED-DE0E79A6D9F8}"/>
              </a:ext>
            </a:extLst>
          </p:cNvPr>
          <p:cNvSpPr txBox="1"/>
          <p:nvPr/>
        </p:nvSpPr>
        <p:spPr>
          <a:xfrm>
            <a:off x="195688" y="4322941"/>
            <a:ext cx="5710551" cy="143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b="1">
                <a:solidFill>
                  <a:srgbClr val="FFFFFF"/>
                </a:solidFill>
                <a:cs typeface="Arial"/>
              </a:rPr>
              <a:t>BILHPN Primary Care &amp; Quality Specialists</a:t>
            </a:r>
            <a:endParaRPr lang="en-US">
              <a:solidFill>
                <a:srgbClr val="FFFFFF"/>
              </a:solidFill>
              <a:cs typeface="Arial"/>
            </a:endParaRPr>
          </a:p>
          <a:p>
            <a:pPr>
              <a:spcAft>
                <a:spcPts val="1000"/>
              </a:spcAft>
            </a:pPr>
            <a:r>
              <a:rPr lang="en-US" sz="1300" b="1">
                <a:solidFill>
                  <a:srgbClr val="FFFFFF"/>
                </a:solidFill>
                <a:cs typeface="Arial"/>
              </a:rPr>
              <a:t>Alanna Daley</a:t>
            </a:r>
            <a:endParaRPr lang="en-US" sz="1300">
              <a:solidFill>
                <a:srgbClr val="FFFFFF"/>
              </a:solidFill>
              <a:cs typeface="Arial"/>
            </a:endParaRPr>
          </a:p>
          <a:p>
            <a:pPr>
              <a:spcAft>
                <a:spcPts val="1000"/>
              </a:spcAft>
            </a:pPr>
            <a:r>
              <a:rPr lang="en-US" sz="1300" b="1">
                <a:solidFill>
                  <a:srgbClr val="FFFFFF"/>
                </a:solidFill>
                <a:cs typeface="Arial"/>
              </a:rPr>
              <a:t>Katerina Koch</a:t>
            </a:r>
            <a:endParaRPr lang="en-US" sz="1300">
              <a:solidFill>
                <a:srgbClr val="FFFFFF"/>
              </a:solidFill>
              <a:cs typeface="Arial"/>
            </a:endParaRPr>
          </a:p>
          <a:p>
            <a:pPr algn="l"/>
            <a:endParaRPr lang="en-US">
              <a:cs typeface="Arial"/>
            </a:endParaRPr>
          </a:p>
        </p:txBody>
      </p:sp>
    </p:spTree>
    <p:extLst>
      <p:ext uri="{BB962C8B-B14F-4D97-AF65-F5344CB8AC3E}">
        <p14:creationId xmlns:p14="http://schemas.microsoft.com/office/powerpoint/2010/main" val="199165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386404" y="4600366"/>
            <a:ext cx="7652123" cy="1072860"/>
          </a:xfrm>
        </p:spPr>
        <p:txBody>
          <a:bodyPr/>
          <a:lstStyle/>
          <a:p>
            <a:r>
              <a:rPr lang="en-US" sz="2500">
                <a:cs typeface="Arial"/>
              </a:rPr>
              <a:t>HRSN Positive Screening</a:t>
            </a:r>
            <a:r>
              <a:rPr lang="en-US" sz="3000">
                <a:cs typeface="Arial"/>
              </a:rPr>
              <a:t> </a:t>
            </a:r>
            <a:br>
              <a:rPr lang="en-US">
                <a:cs typeface="Arial"/>
              </a:rPr>
            </a:br>
            <a:r>
              <a:rPr lang="en-US" sz="3800">
                <a:cs typeface="Arial"/>
              </a:rPr>
              <a:t>BILHPN CHW Referral</a:t>
            </a:r>
          </a:p>
        </p:txBody>
      </p:sp>
      <p:sp>
        <p:nvSpPr>
          <p:cNvPr id="3" name="TextBox 2">
            <a:extLst>
              <a:ext uri="{FF2B5EF4-FFF2-40B4-BE49-F238E27FC236}">
                <a16:creationId xmlns:a16="http://schemas.microsoft.com/office/drawing/2014/main" id="{18C8A4F0-8479-9902-05F0-DEFDA3A9175B}"/>
              </a:ext>
            </a:extLst>
          </p:cNvPr>
          <p:cNvSpPr txBox="1"/>
          <p:nvPr/>
        </p:nvSpPr>
        <p:spPr>
          <a:xfrm>
            <a:off x="382482" y="5674972"/>
            <a:ext cx="72493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cs typeface="Arial"/>
              </a:rPr>
              <a:t>Matt McVety – BILHPN </a:t>
            </a:r>
            <a:r>
              <a:rPr lang="en-US">
                <a:solidFill>
                  <a:srgbClr val="FFFFFF"/>
                </a:solidFill>
                <a:latin typeface="Calibri"/>
                <a:cs typeface="Calibri"/>
              </a:rPr>
              <a:t>Social and Behavioral Services Program Manager</a:t>
            </a:r>
            <a:endParaRPr lang="en-US">
              <a:solidFill>
                <a:srgbClr val="FFFFFF"/>
              </a:solidFill>
            </a:endParaRPr>
          </a:p>
        </p:txBody>
      </p:sp>
    </p:spTree>
    <p:extLst>
      <p:ext uri="{BB962C8B-B14F-4D97-AF65-F5344CB8AC3E}">
        <p14:creationId xmlns:p14="http://schemas.microsoft.com/office/powerpoint/2010/main" val="93062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A6613D5-9BA3-4130-8CBD-C9D0FA0B95EF}"/>
              </a:ext>
            </a:extLst>
          </p:cNvPr>
          <p:cNvSpPr>
            <a:spLocks noGrp="1"/>
          </p:cNvSpPr>
          <p:nvPr>
            <p:ph type="body" sz="quarter" idx="14"/>
          </p:nvPr>
        </p:nvSpPr>
        <p:spPr>
          <a:xfrm>
            <a:off x="431800" y="550800"/>
            <a:ext cx="8280800" cy="684000"/>
          </a:xfrm>
        </p:spPr>
        <p:txBody>
          <a:bodyPr/>
          <a:lstStyle/>
          <a:p>
            <a:pPr algn="ctr"/>
            <a:r>
              <a:rPr lang="en-GB"/>
              <a:t>2023 ACO Flexible Services Programs Overview</a:t>
            </a:r>
          </a:p>
        </p:txBody>
      </p:sp>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31799" y="1234800"/>
            <a:ext cx="8280399" cy="1785237"/>
          </a:xfrm>
        </p:spPr>
        <p:txBody>
          <a:bodyPr/>
          <a:lstStyle/>
          <a:p>
            <a:r>
              <a:rPr lang="en-GB" b="1" err="1"/>
              <a:t>WellSense</a:t>
            </a:r>
            <a:r>
              <a:rPr lang="en-GB" b="1"/>
              <a:t> BILHPN ACO operates two Flexible Support Programs to support MassHealth members with housing and/or nutritional needs.</a:t>
            </a:r>
          </a:p>
          <a:p>
            <a:pPr marL="285750" indent="-285750">
              <a:buFont typeface="Arial" panose="020B0604020202020204" pitchFamily="34" charset="0"/>
              <a:buChar char="•"/>
            </a:pPr>
            <a:r>
              <a:rPr lang="en-GB" sz="1200" b="1">
                <a:solidFill>
                  <a:schemeClr val="accent3"/>
                </a:solidFill>
              </a:rPr>
              <a:t>Nutrition: </a:t>
            </a:r>
            <a:r>
              <a:rPr lang="en-GB" sz="1200"/>
              <a:t>meals, gift cards, debit cards, and/or groceries for patients with food insecurity </a:t>
            </a:r>
            <a:r>
              <a:rPr lang="en-GB" sz="1200" u="sng"/>
              <a:t>and</a:t>
            </a:r>
            <a:r>
              <a:rPr lang="en-GB" sz="1200"/>
              <a:t> certain chronic conditions and/or number of ED visits </a:t>
            </a:r>
          </a:p>
          <a:p>
            <a:pPr marL="285750" indent="-285750">
              <a:buFont typeface="Arial" panose="020B0604020202020204" pitchFamily="34" charset="0"/>
              <a:buChar char="•"/>
            </a:pPr>
            <a:r>
              <a:rPr lang="en-GB" sz="1200" b="1">
                <a:solidFill>
                  <a:schemeClr val="accent3"/>
                </a:solidFill>
              </a:rPr>
              <a:t>Housing: </a:t>
            </a:r>
            <a:r>
              <a:rPr lang="en-GB" sz="1200"/>
              <a:t>Housing Navigation services to secure new housing units or to sustain their current housing safely for patients with housing insecurity </a:t>
            </a:r>
            <a:r>
              <a:rPr lang="en-GB" sz="1200" u="sng"/>
              <a:t>and</a:t>
            </a:r>
            <a:r>
              <a:rPr lang="en-GB" sz="1200"/>
              <a:t> certain chronic conditions and/or number of ED visits </a:t>
            </a:r>
          </a:p>
          <a:p>
            <a:pPr marL="285750" indent="-285750">
              <a:buFont typeface="Arial" panose="020B0604020202020204" pitchFamily="34" charset="0"/>
              <a:buChar char="•"/>
            </a:pPr>
            <a:endParaRPr lang="en-GB" sz="1200"/>
          </a:p>
          <a:p>
            <a:endParaRPr lang="en-GB" b="1"/>
          </a:p>
          <a:p>
            <a:endParaRPr lang="en-GB" b="1"/>
          </a:p>
        </p:txBody>
      </p:sp>
      <p:sp>
        <p:nvSpPr>
          <p:cNvPr id="3" name="Slide Number Placeholder 2">
            <a:extLst>
              <a:ext uri="{FF2B5EF4-FFF2-40B4-BE49-F238E27FC236}">
                <a16:creationId xmlns:a16="http://schemas.microsoft.com/office/drawing/2014/main" id="{E4905670-9B57-4FCF-97C3-8DC1D2B5770D}"/>
              </a:ext>
            </a:extLst>
          </p:cNvPr>
          <p:cNvSpPr>
            <a:spLocks noGrp="1"/>
          </p:cNvSpPr>
          <p:nvPr>
            <p:ph type="sldNum" sz="quarter" idx="4"/>
          </p:nvPr>
        </p:nvSpPr>
        <p:spPr/>
        <p:txBody>
          <a:bodyPr/>
          <a:lstStyle/>
          <a:p>
            <a:fld id="{E8A74B61-50D3-3946-8366-1E447A2A8431}" type="slidenum">
              <a:rPr lang="en-US" smtClean="0"/>
              <a:pPr/>
              <a:t>11</a:t>
            </a:fld>
            <a:endParaRPr lang="en-US"/>
          </a:p>
        </p:txBody>
      </p:sp>
      <p:graphicFrame>
        <p:nvGraphicFramePr>
          <p:cNvPr id="2" name="Table 1">
            <a:extLst>
              <a:ext uri="{FF2B5EF4-FFF2-40B4-BE49-F238E27FC236}">
                <a16:creationId xmlns:a16="http://schemas.microsoft.com/office/drawing/2014/main" id="{02683F59-5085-4530-8289-63353AA3ABD5}"/>
              </a:ext>
            </a:extLst>
          </p:cNvPr>
          <p:cNvGraphicFramePr>
            <a:graphicFrameLocks noGrp="1"/>
          </p:cNvGraphicFramePr>
          <p:nvPr/>
        </p:nvGraphicFramePr>
        <p:xfrm>
          <a:off x="479949" y="3020037"/>
          <a:ext cx="8184097" cy="3154680"/>
        </p:xfrm>
        <a:graphic>
          <a:graphicData uri="http://schemas.openxmlformats.org/drawingml/2006/table">
            <a:tbl>
              <a:tblPr firstRow="1">
                <a:tableStyleId>{21E4AEA4-8DFA-4A89-87EB-49C32662AFE0}</a:tableStyleId>
              </a:tblPr>
              <a:tblGrid>
                <a:gridCol w="1223016">
                  <a:extLst>
                    <a:ext uri="{9D8B030D-6E8A-4147-A177-3AD203B41FA5}">
                      <a16:colId xmlns:a16="http://schemas.microsoft.com/office/drawing/2014/main" val="3886614615"/>
                    </a:ext>
                  </a:extLst>
                </a:gridCol>
                <a:gridCol w="1107347">
                  <a:extLst>
                    <a:ext uri="{9D8B030D-6E8A-4147-A177-3AD203B41FA5}">
                      <a16:colId xmlns:a16="http://schemas.microsoft.com/office/drawing/2014/main" val="3622298599"/>
                    </a:ext>
                  </a:extLst>
                </a:gridCol>
                <a:gridCol w="1308682">
                  <a:extLst>
                    <a:ext uri="{9D8B030D-6E8A-4147-A177-3AD203B41FA5}">
                      <a16:colId xmlns:a16="http://schemas.microsoft.com/office/drawing/2014/main" val="4279087186"/>
                    </a:ext>
                  </a:extLst>
                </a:gridCol>
                <a:gridCol w="964734">
                  <a:extLst>
                    <a:ext uri="{9D8B030D-6E8A-4147-A177-3AD203B41FA5}">
                      <a16:colId xmlns:a16="http://schemas.microsoft.com/office/drawing/2014/main" val="480486344"/>
                    </a:ext>
                  </a:extLst>
                </a:gridCol>
                <a:gridCol w="1115736">
                  <a:extLst>
                    <a:ext uri="{9D8B030D-6E8A-4147-A177-3AD203B41FA5}">
                      <a16:colId xmlns:a16="http://schemas.microsoft.com/office/drawing/2014/main" val="431649023"/>
                    </a:ext>
                  </a:extLst>
                </a:gridCol>
                <a:gridCol w="1199626">
                  <a:extLst>
                    <a:ext uri="{9D8B030D-6E8A-4147-A177-3AD203B41FA5}">
                      <a16:colId xmlns:a16="http://schemas.microsoft.com/office/drawing/2014/main" val="3005734573"/>
                    </a:ext>
                  </a:extLst>
                </a:gridCol>
                <a:gridCol w="1264956">
                  <a:extLst>
                    <a:ext uri="{9D8B030D-6E8A-4147-A177-3AD203B41FA5}">
                      <a16:colId xmlns:a16="http://schemas.microsoft.com/office/drawing/2014/main" val="4143187183"/>
                    </a:ext>
                  </a:extLst>
                </a:gridCol>
              </a:tblGrid>
              <a:tr h="297961">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400"/>
                        <a:t>Nutrition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tc>
                <a:tc hMerge="1">
                  <a:txBody>
                    <a:bodyPr/>
                    <a:lstStyle/>
                    <a:p>
                      <a:endParaRPr lang="en-US" sz="1200"/>
                    </a:p>
                  </a:txBody>
                  <a:tcPr/>
                </a:tc>
                <a:tc gridSpan="3">
                  <a:txBody>
                    <a:bodyPr/>
                    <a:lstStyle/>
                    <a:p>
                      <a:pPr algn="ctr"/>
                      <a:r>
                        <a:rPr lang="en-US" sz="1400"/>
                        <a:t>Housing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tc>
                <a:tc hMerge="1">
                  <a:txBody>
                    <a:bodyPr/>
                    <a:lstStyle/>
                    <a:p>
                      <a:endParaRPr lang="en-US" sz="1200"/>
                    </a:p>
                  </a:txBody>
                  <a:tcPr/>
                </a:tc>
                <a:extLst>
                  <a:ext uri="{0D108BD9-81ED-4DB2-BD59-A6C34878D82A}">
                    <a16:rowId xmlns:a16="http://schemas.microsoft.com/office/drawing/2014/main" val="782118209"/>
                  </a:ext>
                </a:extLst>
              </a:tr>
              <a:tr h="893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a:effectLst/>
                        </a:rPr>
                        <a:t>Partner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a:effectLst/>
                        </a:rPr>
                        <a:t>Social Service Organization (SSO)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a:effectLst/>
                        </a:rPr>
                        <a:t>Community Servings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err="1">
                          <a:effectLst/>
                        </a:rPr>
                        <a:t>AgeSpan</a:t>
                      </a:r>
                      <a:endParaRPr lang="en-US" sz="1200" b="1" u="none" strike="noStrike">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1" u="none" strike="noStrike">
                          <a:effectLst/>
                        </a:rPr>
                        <a:t>(formally Elder Services of the Merrimack Valley and North Shore)</a:t>
                      </a:r>
                      <a:endParaRPr lang="en-US" sz="1100" b="0" i="1" u="none" strike="noStrike">
                        <a:solidFill>
                          <a:schemeClr val="tx2"/>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a:effectLst/>
                        </a:rPr>
                        <a:t>About Fresh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a:effectLst/>
                        </a:rPr>
                        <a:t>Eliot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err="1">
                          <a:effectLst/>
                        </a:rPr>
                        <a:t>Vinfen</a:t>
                      </a:r>
                      <a:endParaRPr lang="en-US" sz="1200" b="1" u="none" strike="noStrike">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a:effectLst/>
                        </a:rPr>
                        <a:t>Community Counseling of Bristol County (CCBC)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0646447"/>
                  </a:ext>
                </a:extLst>
              </a:tr>
              <a:tr h="1643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a:effectLst/>
                        </a:rPr>
                        <a:t>Services Provided</a:t>
                      </a:r>
                      <a:endParaRPr lang="en-US" sz="1200" b="1" i="0" u="none" strike="noStrike">
                        <a:solidFill>
                          <a:schemeClr val="tx2"/>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-Medically Tailored Meals </a:t>
                      </a:r>
                      <a:endParaRPr lang="en-US" sz="1100" b="0" i="0" u="none" strike="noStrike">
                        <a:solidFill>
                          <a:schemeClr val="tx2"/>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kern="1200">
                          <a:effectLst/>
                        </a:rPr>
                        <a:t>-Medically Tailored Meals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u="none" strike="noStrike" kern="1200">
                        <a:effectLs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-Gifts Cards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a:effectLst/>
                        </a:rPr>
                        <a:t>(for groceries)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u="none" strike="noStrike" kern="1200">
                        <a:effectLs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kern="1200">
                          <a:effectLst/>
                        </a:rPr>
                        <a:t>-Kitchen Supplies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u="none" strike="noStrike" kern="1200">
                        <a:effectLs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-Nutrition Counseling</a:t>
                      </a:r>
                    </a:p>
                    <a:p>
                      <a:pPr algn="ct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-Debit Cards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u="none" strike="noStrike">
                          <a:effectLst/>
                        </a:rPr>
                        <a:t>(for produce only)</a:t>
                      </a:r>
                    </a:p>
                    <a:p>
                      <a:pPr algn="ct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-Housing Navigation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 (for new units)</a:t>
                      </a:r>
                    </a:p>
                    <a:p>
                      <a:pPr algn="ctr"/>
                      <a:endParaRPr lang="en-US" sz="110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-Eviction Prevention </a:t>
                      </a:r>
                    </a:p>
                    <a:p>
                      <a:pPr algn="ctr"/>
                      <a:endParaRPr lang="en-US" sz="110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-Home Modifications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-Housing Navigation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(for new units)</a:t>
                      </a:r>
                    </a:p>
                    <a:p>
                      <a:pPr algn="ctr"/>
                      <a:endParaRPr lang="en-US" sz="110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-Eviction Prevention </a:t>
                      </a:r>
                    </a:p>
                    <a:p>
                      <a:pPr algn="ctr"/>
                      <a:endParaRPr lang="en-US" sz="110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-Home Modifications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-Housing Navigation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(for new units)</a:t>
                      </a:r>
                    </a:p>
                    <a:p>
                      <a:pPr algn="ctr"/>
                      <a:endParaRPr lang="en-US" sz="110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-Eviction Prevention </a:t>
                      </a:r>
                    </a:p>
                    <a:p>
                      <a:pPr algn="ctr"/>
                      <a:endParaRPr lang="en-US" sz="110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strike="noStrike">
                          <a:effectLst/>
                        </a:rPr>
                        <a:t>-Home Modifications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249349"/>
                  </a:ext>
                </a:extLst>
              </a:tr>
            </a:tbl>
          </a:graphicData>
        </a:graphic>
      </p:graphicFrame>
    </p:spTree>
    <p:extLst>
      <p:ext uri="{BB962C8B-B14F-4D97-AF65-F5344CB8AC3E}">
        <p14:creationId xmlns:p14="http://schemas.microsoft.com/office/powerpoint/2010/main" val="180977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A6613D5-9BA3-4130-8CBD-C9D0FA0B95EF}"/>
              </a:ext>
            </a:extLst>
          </p:cNvPr>
          <p:cNvSpPr>
            <a:spLocks noGrp="1"/>
          </p:cNvSpPr>
          <p:nvPr>
            <p:ph type="body" sz="quarter" idx="14"/>
          </p:nvPr>
        </p:nvSpPr>
        <p:spPr>
          <a:xfrm>
            <a:off x="431800" y="208800"/>
            <a:ext cx="8280800" cy="684000"/>
          </a:xfrm>
        </p:spPr>
        <p:txBody>
          <a:bodyPr/>
          <a:lstStyle/>
          <a:p>
            <a:endParaRPr lang="en-US" sz="2400" spc="-5">
              <a:solidFill>
                <a:schemeClr val="accent2">
                  <a:lumMod val="75000"/>
                </a:schemeClr>
              </a:solidFill>
              <a:cs typeface="Arial"/>
            </a:endParaRPr>
          </a:p>
          <a:p>
            <a:r>
              <a:rPr lang="en-US" sz="2400" spc="-5">
                <a:solidFill>
                  <a:schemeClr val="accent2">
                    <a:lumMod val="75000"/>
                  </a:schemeClr>
                </a:solidFill>
                <a:cs typeface="Arial"/>
              </a:rPr>
              <a:t>BILHPN Internal Flexible Services Workflow</a:t>
            </a:r>
            <a:endParaRPr lang="en-GB">
              <a:solidFill>
                <a:srgbClr val="FF0000"/>
              </a:solidFill>
            </a:endParaRPr>
          </a:p>
        </p:txBody>
      </p:sp>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31799" y="1234800"/>
            <a:ext cx="8280399" cy="4930056"/>
          </a:xfrm>
        </p:spPr>
        <p:txBody>
          <a:bodyPr/>
          <a:lstStyle/>
          <a:p>
            <a:endParaRPr lang="en-GB" b="1"/>
          </a:p>
          <a:p>
            <a:endParaRPr lang="en-GB" b="1"/>
          </a:p>
        </p:txBody>
      </p:sp>
      <p:sp>
        <p:nvSpPr>
          <p:cNvPr id="3" name="Slide Number Placeholder 2">
            <a:extLst>
              <a:ext uri="{FF2B5EF4-FFF2-40B4-BE49-F238E27FC236}">
                <a16:creationId xmlns:a16="http://schemas.microsoft.com/office/drawing/2014/main" id="{E4905670-9B57-4FCF-97C3-8DC1D2B5770D}"/>
              </a:ext>
            </a:extLst>
          </p:cNvPr>
          <p:cNvSpPr>
            <a:spLocks noGrp="1"/>
          </p:cNvSpPr>
          <p:nvPr>
            <p:ph type="sldNum" sz="quarter" idx="4"/>
          </p:nvPr>
        </p:nvSpPr>
        <p:spPr/>
        <p:txBody>
          <a:bodyPr/>
          <a:lstStyle/>
          <a:p>
            <a:fld id="{E8A74B61-50D3-3946-8366-1E447A2A8431}" type="slidenum">
              <a:rPr lang="en-US" smtClean="0"/>
              <a:pPr/>
              <a:t>12</a:t>
            </a:fld>
            <a:endParaRPr lang="en-US"/>
          </a:p>
        </p:txBody>
      </p:sp>
      <p:sp>
        <p:nvSpPr>
          <p:cNvPr id="7" name="TextBox 6">
            <a:extLst>
              <a:ext uri="{FF2B5EF4-FFF2-40B4-BE49-F238E27FC236}">
                <a16:creationId xmlns:a16="http://schemas.microsoft.com/office/drawing/2014/main" id="{1A20E705-DD97-40CC-87C1-7B3FA9F34177}"/>
              </a:ext>
            </a:extLst>
          </p:cNvPr>
          <p:cNvSpPr txBox="1"/>
          <p:nvPr/>
        </p:nvSpPr>
        <p:spPr>
          <a:xfrm>
            <a:off x="431798" y="1234800"/>
            <a:ext cx="8277224" cy="3108543"/>
          </a:xfrm>
          <a:prstGeom prst="rect">
            <a:avLst/>
          </a:prstGeom>
          <a:noFill/>
        </p:spPr>
        <p:txBody>
          <a:bodyPr wrap="square" rtlCol="0">
            <a:spAutoFit/>
          </a:bodyPr>
          <a:lstStyle/>
          <a:p>
            <a:r>
              <a:rPr lang="en-US" sz="1400" b="1">
                <a:solidFill>
                  <a:schemeClr val="tx2"/>
                </a:solidFill>
              </a:rPr>
              <a:t>Referral sources: </a:t>
            </a:r>
          </a:p>
          <a:p>
            <a:endParaRPr lang="en-US" sz="1400" b="1">
              <a:solidFill>
                <a:schemeClr val="tx2"/>
              </a:solidFill>
            </a:endParaRPr>
          </a:p>
          <a:p>
            <a:pPr marL="285750" indent="-285750">
              <a:buFont typeface="Arial" panose="020B0604020202020204" pitchFamily="34" charset="0"/>
              <a:buChar char="•"/>
            </a:pPr>
            <a:r>
              <a:rPr lang="en-US" sz="1400">
                <a:solidFill>
                  <a:schemeClr val="tx2"/>
                </a:solidFill>
              </a:rPr>
              <a:t>BILHPN community health workers (CHW) </a:t>
            </a:r>
          </a:p>
          <a:p>
            <a:pPr marL="285750" indent="-285750">
              <a:buFont typeface="Arial" panose="020B0604020202020204" pitchFamily="34" charset="0"/>
              <a:buChar char="•"/>
            </a:pPr>
            <a:r>
              <a:rPr lang="en-US" sz="1400">
                <a:solidFill>
                  <a:schemeClr val="tx2"/>
                </a:solidFill>
              </a:rPr>
              <a:t>Local practice sites (with social work or CHW availability)</a:t>
            </a:r>
          </a:p>
          <a:p>
            <a:pPr marL="285750" indent="-285750">
              <a:buFont typeface="Arial" panose="020B0604020202020204" pitchFamily="34" charset="0"/>
              <a:buChar char="•"/>
            </a:pPr>
            <a:r>
              <a:rPr lang="en-US" sz="1400">
                <a:solidFill>
                  <a:schemeClr val="tx2"/>
                </a:solidFill>
              </a:rPr>
              <a:t>Community Partners (CPs)</a:t>
            </a:r>
          </a:p>
          <a:p>
            <a:pPr marL="285750" indent="-285750">
              <a:buFont typeface="Arial" panose="020B0604020202020204" pitchFamily="34" charset="0"/>
              <a:buChar char="•"/>
            </a:pPr>
            <a:r>
              <a:rPr lang="en-US" sz="1400">
                <a:solidFill>
                  <a:schemeClr val="tx2"/>
                </a:solidFill>
              </a:rPr>
              <a:t>MCO care managers </a:t>
            </a:r>
          </a:p>
          <a:p>
            <a:endParaRPr lang="en-US" sz="1400">
              <a:solidFill>
                <a:schemeClr val="tx2"/>
              </a:solidFill>
            </a:endParaRPr>
          </a:p>
          <a:p>
            <a:r>
              <a:rPr lang="en-US" sz="1400" b="1">
                <a:solidFill>
                  <a:schemeClr val="tx2"/>
                </a:solidFill>
              </a:rPr>
              <a:t>Referral process: </a:t>
            </a:r>
          </a:p>
          <a:p>
            <a:endParaRPr lang="en-US" sz="1400">
              <a:solidFill>
                <a:schemeClr val="tx2"/>
              </a:solidFill>
            </a:endParaRPr>
          </a:p>
          <a:p>
            <a:endParaRPr lang="en-US" sz="1400">
              <a:solidFill>
                <a:schemeClr val="tx2"/>
              </a:solidFill>
            </a:endParaRPr>
          </a:p>
          <a:p>
            <a:endParaRPr lang="en-US" sz="1400">
              <a:solidFill>
                <a:schemeClr val="tx2"/>
              </a:solidFill>
            </a:endParaRPr>
          </a:p>
          <a:p>
            <a:endParaRPr lang="en-US" sz="1400">
              <a:solidFill>
                <a:schemeClr val="tx2"/>
              </a:solidFill>
            </a:endParaRPr>
          </a:p>
          <a:p>
            <a:endParaRPr lang="en-US" sz="1400">
              <a:solidFill>
                <a:schemeClr val="tx2"/>
              </a:solidFill>
            </a:endParaRPr>
          </a:p>
          <a:p>
            <a:pPr marL="285750" indent="-285750">
              <a:buFont typeface="Arial" panose="020B0604020202020204" pitchFamily="34" charset="0"/>
              <a:buChar char="•"/>
            </a:pPr>
            <a:endParaRPr lang="en-US" sz="1400">
              <a:solidFill>
                <a:schemeClr val="tx2"/>
              </a:solidFill>
            </a:endParaRPr>
          </a:p>
        </p:txBody>
      </p:sp>
      <p:graphicFrame>
        <p:nvGraphicFramePr>
          <p:cNvPr id="4" name="Diagram 3">
            <a:extLst>
              <a:ext uri="{FF2B5EF4-FFF2-40B4-BE49-F238E27FC236}">
                <a16:creationId xmlns:a16="http://schemas.microsoft.com/office/drawing/2014/main" id="{AAE7E74D-8071-5C48-93D8-B0656D0E897D}"/>
              </a:ext>
            </a:extLst>
          </p:cNvPr>
          <p:cNvGraphicFramePr/>
          <p:nvPr/>
        </p:nvGraphicFramePr>
        <p:xfrm>
          <a:off x="1232473" y="2883871"/>
          <a:ext cx="6675873" cy="2973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88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4CB66-D412-4DF3-9B37-5022EC9995BF}"/>
              </a:ext>
            </a:extLst>
          </p:cNvPr>
          <p:cNvSpPr>
            <a:spLocks noGrp="1"/>
          </p:cNvSpPr>
          <p:nvPr>
            <p:ph type="body" sz="quarter" idx="14"/>
          </p:nvPr>
        </p:nvSpPr>
        <p:spPr>
          <a:xfrm>
            <a:off x="428224" y="591756"/>
            <a:ext cx="8280800" cy="379944"/>
          </a:xfrm>
        </p:spPr>
        <p:txBody>
          <a:bodyPr/>
          <a:lstStyle/>
          <a:p>
            <a:pPr algn="ctr"/>
            <a:r>
              <a:rPr lang="en-US" sz="2000" spc="-5">
                <a:solidFill>
                  <a:schemeClr val="accent2">
                    <a:lumMod val="75000"/>
                  </a:schemeClr>
                </a:solidFill>
                <a:cs typeface="Arial"/>
              </a:rPr>
              <a:t>Flex Referral Process</a:t>
            </a:r>
            <a:endParaRPr lang="en-GB">
              <a:solidFill>
                <a:schemeClr val="accent2">
                  <a:lumMod val="75000"/>
                </a:schemeClr>
              </a:solidFill>
            </a:endParaRPr>
          </a:p>
        </p:txBody>
      </p:sp>
      <p:sp>
        <p:nvSpPr>
          <p:cNvPr id="3" name="Content Placeholder 2">
            <a:extLst>
              <a:ext uri="{FF2B5EF4-FFF2-40B4-BE49-F238E27FC236}">
                <a16:creationId xmlns:a16="http://schemas.microsoft.com/office/drawing/2014/main" id="{D49D8A1C-BEB5-4AA6-8C94-7F990A523B51}"/>
              </a:ext>
            </a:extLst>
          </p:cNvPr>
          <p:cNvSpPr>
            <a:spLocks noGrp="1"/>
          </p:cNvSpPr>
          <p:nvPr>
            <p:ph idx="1"/>
          </p:nvPr>
        </p:nvSpPr>
        <p:spPr>
          <a:xfrm>
            <a:off x="431799" y="1234800"/>
            <a:ext cx="8280399" cy="594000"/>
          </a:xfrm>
        </p:spPr>
        <p:txBody>
          <a:bodyPr/>
          <a:lstStyle/>
          <a:p>
            <a:r>
              <a:rPr lang="en-US"/>
              <a:t>Please email the following information to the BILHPN Masshealth Community Health Worker inbox: 				</a:t>
            </a:r>
            <a:r>
              <a:rPr lang="en-US" b="1" u="sng"/>
              <a:t>masshealthchworker@bilhpn.org</a:t>
            </a:r>
            <a:endParaRPr lang="en-US" b="1"/>
          </a:p>
          <a:p>
            <a:pPr lvl="0"/>
            <a:endParaRPr lang="en-US" b="1"/>
          </a:p>
          <a:p>
            <a:r>
              <a:rPr lang="en-US"/>
              <a:t>	</a:t>
            </a:r>
          </a:p>
        </p:txBody>
      </p:sp>
      <p:sp>
        <p:nvSpPr>
          <p:cNvPr id="4" name="Slide Number Placeholder 3">
            <a:extLst>
              <a:ext uri="{FF2B5EF4-FFF2-40B4-BE49-F238E27FC236}">
                <a16:creationId xmlns:a16="http://schemas.microsoft.com/office/drawing/2014/main" id="{F497D516-1BFC-424D-97F5-46C61ADF4D80}"/>
              </a:ext>
            </a:extLst>
          </p:cNvPr>
          <p:cNvSpPr>
            <a:spLocks noGrp="1"/>
          </p:cNvSpPr>
          <p:nvPr>
            <p:ph type="sldNum" sz="quarter" idx="4"/>
          </p:nvPr>
        </p:nvSpPr>
        <p:spPr/>
        <p:txBody>
          <a:bodyPr/>
          <a:lstStyle/>
          <a:p>
            <a:fld id="{E8A74B61-50D3-3946-8366-1E447A2A8431}" type="slidenum">
              <a:rPr lang="en-US" smtClean="0"/>
              <a:pPr/>
              <a:t>13</a:t>
            </a:fld>
            <a:endParaRPr lang="en-US"/>
          </a:p>
        </p:txBody>
      </p:sp>
      <p:graphicFrame>
        <p:nvGraphicFramePr>
          <p:cNvPr id="5" name="Table 4">
            <a:extLst>
              <a:ext uri="{FF2B5EF4-FFF2-40B4-BE49-F238E27FC236}">
                <a16:creationId xmlns:a16="http://schemas.microsoft.com/office/drawing/2014/main" id="{A90603C2-E055-40F4-A0C4-9BD78583B4ED}"/>
              </a:ext>
            </a:extLst>
          </p:cNvPr>
          <p:cNvGraphicFramePr>
            <a:graphicFrameLocks noGrp="1"/>
          </p:cNvGraphicFramePr>
          <p:nvPr/>
        </p:nvGraphicFramePr>
        <p:xfrm>
          <a:off x="431799" y="2078443"/>
          <a:ext cx="8277225" cy="3144520"/>
        </p:xfrm>
        <a:graphic>
          <a:graphicData uri="http://schemas.openxmlformats.org/drawingml/2006/table">
            <a:tbl>
              <a:tblPr>
                <a:tableStyleId>{073A0DAA-6AF3-43AB-8588-CEC1D06C72B9}</a:tableStyleId>
              </a:tblPr>
              <a:tblGrid>
                <a:gridCol w="4653131">
                  <a:extLst>
                    <a:ext uri="{9D8B030D-6E8A-4147-A177-3AD203B41FA5}">
                      <a16:colId xmlns:a16="http://schemas.microsoft.com/office/drawing/2014/main" val="1775115550"/>
                    </a:ext>
                  </a:extLst>
                </a:gridCol>
                <a:gridCol w="3624094">
                  <a:extLst>
                    <a:ext uri="{9D8B030D-6E8A-4147-A177-3AD203B41FA5}">
                      <a16:colId xmlns:a16="http://schemas.microsoft.com/office/drawing/2014/main" val="37081769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mn-lt"/>
                          <a:ea typeface="+mn-ea"/>
                          <a:cs typeface="+mn-cs"/>
                        </a:rPr>
                        <a:t>Referring Practice/Risk 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96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Patient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250870"/>
                  </a:ext>
                </a:extLst>
              </a:tr>
              <a:tr h="370840">
                <a:tc>
                  <a:txBody>
                    <a:bodyPr/>
                    <a:lstStyle/>
                    <a:p>
                      <a:pPr algn="l"/>
                      <a:r>
                        <a:rPr lang="en-US" sz="1600" b="1">
                          <a:solidFill>
                            <a:schemeClr val="tx1"/>
                          </a:solidFill>
                        </a:rPr>
                        <a:t>MassHealth ID </a:t>
                      </a:r>
                      <a:r>
                        <a:rPr lang="en-US" sz="1400" b="1" i="1">
                          <a:solidFill>
                            <a:schemeClr val="tx1"/>
                          </a:solidFill>
                        </a:rPr>
                        <a:t>(if available)</a:t>
                      </a:r>
                      <a:r>
                        <a:rPr lang="en-US" sz="1600" b="1">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1918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DOB: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5451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Patient Phone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644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Flex Program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a:solidFill>
                            <a:schemeClr val="tx1"/>
                          </a:solidFill>
                        </a:rPr>
                        <a:t>(Housing, Nutrition, and/or other social determinant):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305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Preferred SSO </a:t>
                      </a:r>
                      <a:r>
                        <a:rPr lang="en-US" sz="1400" b="1" i="1">
                          <a:solidFill>
                            <a:schemeClr val="tx1"/>
                          </a:solidFill>
                        </a:rPr>
                        <a:t>(if indicated)</a:t>
                      </a:r>
                      <a:r>
                        <a:rPr lang="en-US" sz="1600" b="1">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2032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Urgent? </a:t>
                      </a:r>
                      <a:r>
                        <a:rPr lang="en-US" sz="1400" b="1" i="1">
                          <a:solidFill>
                            <a:schemeClr val="tx1"/>
                          </a:solidFill>
                        </a:rPr>
                        <a:t>(if yes, please elaborate as to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946316"/>
                  </a:ext>
                </a:extLst>
              </a:tr>
            </a:tbl>
          </a:graphicData>
        </a:graphic>
      </p:graphicFrame>
    </p:spTree>
    <p:extLst>
      <p:ext uri="{BB962C8B-B14F-4D97-AF65-F5344CB8AC3E}">
        <p14:creationId xmlns:p14="http://schemas.microsoft.com/office/powerpoint/2010/main" val="363596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404194" y="5018428"/>
            <a:ext cx="7652123" cy="1072860"/>
          </a:xfrm>
        </p:spPr>
        <p:txBody>
          <a:bodyPr/>
          <a:lstStyle/>
          <a:p>
            <a:r>
              <a:rPr lang="en-US" sz="3000">
                <a:cs typeface="Arial"/>
              </a:rPr>
              <a:t>MassHealth 1115 Waiver</a:t>
            </a:r>
            <a:br>
              <a:rPr lang="en-US" sz="3000">
                <a:cs typeface="Arial"/>
              </a:rPr>
            </a:br>
            <a:r>
              <a:rPr lang="en-US" sz="3800">
                <a:cs typeface="Arial"/>
              </a:rPr>
              <a:t>HRSN Reporting in 2024</a:t>
            </a:r>
            <a:endParaRPr lang="en-US" sz="3800"/>
          </a:p>
        </p:txBody>
      </p:sp>
    </p:spTree>
    <p:extLst>
      <p:ext uri="{BB962C8B-B14F-4D97-AF65-F5344CB8AC3E}">
        <p14:creationId xmlns:p14="http://schemas.microsoft.com/office/powerpoint/2010/main" val="191212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54875D-54F2-75C5-C994-21018DFA1D20}"/>
              </a:ext>
            </a:extLst>
          </p:cNvPr>
          <p:cNvSpPr>
            <a:spLocks noGrp="1"/>
          </p:cNvSpPr>
          <p:nvPr>
            <p:ph idx="1"/>
          </p:nvPr>
        </p:nvSpPr>
        <p:spPr>
          <a:xfrm>
            <a:off x="431800" y="1296000"/>
            <a:ext cx="8280401" cy="1505443"/>
          </a:xfrm>
        </p:spPr>
        <p:txBody>
          <a:bodyPr/>
          <a:lstStyle/>
          <a:p>
            <a:pPr marL="285750" indent="-285750">
              <a:buChar char="•"/>
            </a:pPr>
            <a:r>
              <a:rPr lang="en-US" sz="1300">
                <a:solidFill>
                  <a:srgbClr val="000000"/>
                </a:solidFill>
                <a:cs typeface="Arial"/>
              </a:rPr>
              <a:t>Unlike the prior ACO waiver, </a:t>
            </a:r>
            <a:r>
              <a:rPr lang="en-US" sz="1300" b="1">
                <a:solidFill>
                  <a:srgbClr val="00867B"/>
                </a:solidFill>
                <a:cs typeface="Arial"/>
              </a:rPr>
              <a:t>Health Related Social Need (HRSN) screenings are now a component of the ACO Health Equity Program </a:t>
            </a:r>
            <a:r>
              <a:rPr lang="en-US" sz="1300">
                <a:solidFill>
                  <a:srgbClr val="000000"/>
                </a:solidFill>
                <a:cs typeface="Arial"/>
              </a:rPr>
              <a:t>instead of the ACO Quality Program.</a:t>
            </a:r>
            <a:endParaRPr lang="en-US" sz="1300">
              <a:cs typeface="Arial"/>
            </a:endParaRPr>
          </a:p>
          <a:p>
            <a:pPr marL="285750" indent="-285750">
              <a:buChar char="•"/>
            </a:pPr>
            <a:r>
              <a:rPr lang="en-US" sz="1300" b="1">
                <a:solidFill>
                  <a:srgbClr val="00867B"/>
                </a:solidFill>
                <a:cs typeface="Arial"/>
              </a:rPr>
              <a:t>In PY2 (2024), HRSN will be a pay-for-reporting (P4R) measure</a:t>
            </a:r>
            <a:r>
              <a:rPr lang="en-US" sz="1300">
                <a:solidFill>
                  <a:srgbClr val="000000"/>
                </a:solidFill>
                <a:cs typeface="Arial"/>
              </a:rPr>
              <a:t>, but there are important changes ACOs will need to prepare for in later performance years.</a:t>
            </a:r>
          </a:p>
          <a:p>
            <a:pPr marL="285750" indent="-285750">
              <a:buChar char="•"/>
            </a:pPr>
            <a:r>
              <a:rPr lang="en-US" sz="1300">
                <a:solidFill>
                  <a:srgbClr val="000000"/>
                </a:solidFill>
                <a:cs typeface="Arial"/>
              </a:rPr>
              <a:t>In PY1 (2023), the final ACO HRSN requirement is to complete the </a:t>
            </a:r>
            <a:r>
              <a:rPr lang="en-US" sz="1300" b="1">
                <a:solidFill>
                  <a:srgbClr val="00867B"/>
                </a:solidFill>
                <a:cs typeface="Arial"/>
              </a:rPr>
              <a:t>HRSN Screening Tool and Plan deliverable to MassHealth by 12/1/23, </a:t>
            </a:r>
            <a:r>
              <a:rPr lang="en-US" sz="1300">
                <a:solidFill>
                  <a:srgbClr val="000000"/>
                </a:solidFill>
                <a:cs typeface="Arial"/>
              </a:rPr>
              <a:t>though we recommend completing early given light lift.</a:t>
            </a:r>
          </a:p>
          <a:p>
            <a:endParaRPr lang="en-US" sz="1300">
              <a:solidFill>
                <a:srgbClr val="183E75"/>
              </a:solidFill>
              <a:cs typeface="Arial"/>
            </a:endParaRPr>
          </a:p>
        </p:txBody>
      </p:sp>
      <p:sp>
        <p:nvSpPr>
          <p:cNvPr id="3" name="Slide Number Placeholder 2">
            <a:extLst>
              <a:ext uri="{FF2B5EF4-FFF2-40B4-BE49-F238E27FC236}">
                <a16:creationId xmlns:a16="http://schemas.microsoft.com/office/drawing/2014/main" id="{C04693CF-B7B9-7F24-965A-8467A932D682}"/>
              </a:ext>
            </a:extLst>
          </p:cNvPr>
          <p:cNvSpPr>
            <a:spLocks noGrp="1"/>
          </p:cNvSpPr>
          <p:nvPr>
            <p:ph type="sldNum" sz="quarter" idx="4"/>
          </p:nvPr>
        </p:nvSpPr>
        <p:spPr/>
        <p:txBody>
          <a:bodyPr/>
          <a:lstStyle/>
          <a:p>
            <a:fld id="{E8A74B61-50D3-3946-8366-1E447A2A8431}" type="slidenum">
              <a:rPr lang="en-US" smtClean="0"/>
              <a:pPr/>
              <a:t>15</a:t>
            </a:fld>
            <a:endParaRPr lang="en-US"/>
          </a:p>
        </p:txBody>
      </p:sp>
      <p:sp>
        <p:nvSpPr>
          <p:cNvPr id="4" name="Text Placeholder 3">
            <a:extLst>
              <a:ext uri="{FF2B5EF4-FFF2-40B4-BE49-F238E27FC236}">
                <a16:creationId xmlns:a16="http://schemas.microsoft.com/office/drawing/2014/main" id="{0F82A08B-4D7D-B0EA-7F54-FCE39FBBD49E}"/>
              </a:ext>
            </a:extLst>
          </p:cNvPr>
          <p:cNvSpPr>
            <a:spLocks noGrp="1"/>
          </p:cNvSpPr>
          <p:nvPr>
            <p:ph type="body" sz="quarter" idx="18"/>
          </p:nvPr>
        </p:nvSpPr>
        <p:spPr/>
        <p:txBody>
          <a:bodyPr vert="horz" lIns="0" tIns="0" rIns="0" bIns="0" rtlCol="0" anchor="ctr" anchorCtr="0">
            <a:noAutofit/>
          </a:bodyPr>
          <a:lstStyle/>
          <a:p>
            <a:r>
              <a:rPr lang="en-US">
                <a:cs typeface="Arial"/>
              </a:rPr>
              <a:t>MassHealth Health Equity HRSN Reporting</a:t>
            </a:r>
            <a:endParaRPr lang="en-US"/>
          </a:p>
        </p:txBody>
      </p:sp>
      <p:sp>
        <p:nvSpPr>
          <p:cNvPr id="5" name="TextBox 4">
            <a:extLst>
              <a:ext uri="{FF2B5EF4-FFF2-40B4-BE49-F238E27FC236}">
                <a16:creationId xmlns:a16="http://schemas.microsoft.com/office/drawing/2014/main" id="{32487AE3-9B7D-A49D-835F-EB47329E8767}"/>
              </a:ext>
            </a:extLst>
          </p:cNvPr>
          <p:cNvSpPr txBox="1"/>
          <p:nvPr/>
        </p:nvSpPr>
        <p:spPr>
          <a:xfrm>
            <a:off x="435851" y="3033174"/>
            <a:ext cx="827229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a:cs typeface="Arial"/>
              </a:rPr>
              <a:t>Summary: ACO Health Equity HRSN measure will be divided into 2 rates; 2024 will be a pay-for-reporting (P4R) year </a:t>
            </a:r>
            <a:endParaRPr lang="en-US" sz="1500">
              <a:cs typeface="Arial"/>
            </a:endParaRPr>
          </a:p>
        </p:txBody>
      </p:sp>
      <p:graphicFrame>
        <p:nvGraphicFramePr>
          <p:cNvPr id="7" name="Table 6">
            <a:extLst>
              <a:ext uri="{FF2B5EF4-FFF2-40B4-BE49-F238E27FC236}">
                <a16:creationId xmlns:a16="http://schemas.microsoft.com/office/drawing/2014/main" id="{C3489095-88A4-6A58-6888-63308D2A68A7}"/>
              </a:ext>
            </a:extLst>
          </p:cNvPr>
          <p:cNvGraphicFramePr>
            <a:graphicFrameLocks noGrp="1"/>
          </p:cNvGraphicFramePr>
          <p:nvPr>
            <p:extLst>
              <p:ext uri="{D42A27DB-BD31-4B8C-83A1-F6EECF244321}">
                <p14:modId xmlns:p14="http://schemas.microsoft.com/office/powerpoint/2010/main" val="2604588723"/>
              </p:ext>
            </p:extLst>
          </p:nvPr>
        </p:nvGraphicFramePr>
        <p:xfrm>
          <a:off x="266848" y="3584661"/>
          <a:ext cx="8784018" cy="2766012"/>
        </p:xfrm>
        <a:graphic>
          <a:graphicData uri="http://schemas.openxmlformats.org/drawingml/2006/table">
            <a:tbl>
              <a:tblPr firstRow="1" bandRow="1">
                <a:tableStyleId>{5C22544A-7EE6-4342-B048-85BDC9FD1C3A}</a:tableStyleId>
              </a:tblPr>
              <a:tblGrid>
                <a:gridCol w="1519110">
                  <a:extLst>
                    <a:ext uri="{9D8B030D-6E8A-4147-A177-3AD203B41FA5}">
                      <a16:colId xmlns:a16="http://schemas.microsoft.com/office/drawing/2014/main" val="1672537790"/>
                    </a:ext>
                  </a:extLst>
                </a:gridCol>
                <a:gridCol w="2141404">
                  <a:extLst>
                    <a:ext uri="{9D8B030D-6E8A-4147-A177-3AD203B41FA5}">
                      <a16:colId xmlns:a16="http://schemas.microsoft.com/office/drawing/2014/main" val="1194648317"/>
                    </a:ext>
                  </a:extLst>
                </a:gridCol>
                <a:gridCol w="1514843">
                  <a:extLst>
                    <a:ext uri="{9D8B030D-6E8A-4147-A177-3AD203B41FA5}">
                      <a16:colId xmlns:a16="http://schemas.microsoft.com/office/drawing/2014/main" val="3199669280"/>
                    </a:ext>
                  </a:extLst>
                </a:gridCol>
                <a:gridCol w="1689329">
                  <a:extLst>
                    <a:ext uri="{9D8B030D-6E8A-4147-A177-3AD203B41FA5}">
                      <a16:colId xmlns:a16="http://schemas.microsoft.com/office/drawing/2014/main" val="381840534"/>
                    </a:ext>
                  </a:extLst>
                </a:gridCol>
                <a:gridCol w="1919332">
                  <a:extLst>
                    <a:ext uri="{9D8B030D-6E8A-4147-A177-3AD203B41FA5}">
                      <a16:colId xmlns:a16="http://schemas.microsoft.com/office/drawing/2014/main" val="1666959935"/>
                    </a:ext>
                  </a:extLst>
                </a:gridCol>
              </a:tblGrid>
              <a:tr h="368946">
                <a:tc>
                  <a:txBody>
                    <a:bodyPr/>
                    <a:lstStyle/>
                    <a:p>
                      <a:pPr marL="0" algn="ctr" rtl="0" eaLnBrk="1" fontAlgn="ctr" latinLnBrk="0" hangingPunct="1">
                        <a:spcBef>
                          <a:spcPts val="0"/>
                        </a:spcBef>
                        <a:spcAft>
                          <a:spcPts val="0"/>
                        </a:spcAft>
                      </a:pPr>
                      <a:r>
                        <a:rPr lang="en-US" sz="1000" b="1" i="0" u="none" strike="noStrike" kern="1200">
                          <a:solidFill>
                            <a:srgbClr val="FFFFFF"/>
                          </a:solidFill>
                          <a:effectLst/>
                          <a:latin typeface="Arial"/>
                        </a:rPr>
                        <a:t>Rate</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tc>
                  <a:txBody>
                    <a:bodyPr/>
                    <a:lstStyle/>
                    <a:p>
                      <a:pPr marL="0" algn="ctr" rtl="0" eaLnBrk="1" fontAlgn="ctr" latinLnBrk="0" hangingPunct="1">
                        <a:spcBef>
                          <a:spcPts val="0"/>
                        </a:spcBef>
                        <a:spcAft>
                          <a:spcPts val="0"/>
                        </a:spcAft>
                      </a:pPr>
                      <a:r>
                        <a:rPr lang="en-US" sz="1000" b="1" i="0" u="none" strike="noStrike" kern="1200">
                          <a:solidFill>
                            <a:srgbClr val="FFFFFF"/>
                          </a:solidFill>
                          <a:effectLst/>
                          <a:latin typeface="Arial"/>
                        </a:rPr>
                        <a:t>Description</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tc>
                  <a:txBody>
                    <a:bodyPr/>
                    <a:lstStyle/>
                    <a:p>
                      <a:pPr marL="0" algn="ctr" rtl="0" eaLnBrk="1" fontAlgn="ctr" latinLnBrk="0" hangingPunct="1">
                        <a:spcBef>
                          <a:spcPts val="0"/>
                        </a:spcBef>
                        <a:spcAft>
                          <a:spcPts val="0"/>
                        </a:spcAft>
                      </a:pPr>
                      <a:r>
                        <a:rPr lang="en-US" sz="1000" b="1" i="0" u="none" strike="noStrike" kern="1200">
                          <a:solidFill>
                            <a:srgbClr val="FFFFFF"/>
                          </a:solidFill>
                          <a:effectLst/>
                          <a:latin typeface="Arial"/>
                        </a:rPr>
                        <a:t>Expected</a:t>
                      </a:r>
                      <a:r>
                        <a:rPr lang="en-US" sz="1000" b="1" i="0" u="none" strike="noStrike" kern="1200" baseline="0">
                          <a:solidFill>
                            <a:srgbClr val="FFFFFF"/>
                          </a:solidFill>
                          <a:effectLst/>
                          <a:latin typeface="Arial"/>
                        </a:rPr>
                        <a:t> </a:t>
                      </a:r>
                      <a:r>
                        <a:rPr lang="en-US" sz="1000" b="1" i="0" u="none" strike="noStrike" kern="1200">
                          <a:solidFill>
                            <a:srgbClr val="FFFFFF"/>
                          </a:solidFill>
                          <a:effectLst/>
                          <a:latin typeface="Arial"/>
                        </a:rPr>
                        <a:t>P4R Timeline</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tc>
                  <a:txBody>
                    <a:bodyPr/>
                    <a:lstStyle/>
                    <a:p>
                      <a:pPr marL="0" algn="ctr" rtl="0" eaLnBrk="1" fontAlgn="ctr" latinLnBrk="0" hangingPunct="1">
                        <a:spcBef>
                          <a:spcPts val="0"/>
                        </a:spcBef>
                        <a:spcAft>
                          <a:spcPts val="0"/>
                        </a:spcAft>
                      </a:pPr>
                      <a:r>
                        <a:rPr lang="en-US" sz="1000" b="1" i="0" u="none" strike="noStrike" kern="1200">
                          <a:solidFill>
                            <a:srgbClr val="FFFFFF"/>
                          </a:solidFill>
                          <a:effectLst/>
                          <a:latin typeface="Arial"/>
                        </a:rPr>
                        <a:t>Administrative</a:t>
                      </a:r>
                      <a:r>
                        <a:rPr lang="en-US" sz="1000" b="1" i="0" u="none" strike="noStrike" kern="1200" baseline="0">
                          <a:solidFill>
                            <a:srgbClr val="FFFFFF"/>
                          </a:solidFill>
                          <a:effectLst/>
                          <a:latin typeface="Arial"/>
                        </a:rPr>
                        <a:t> Data </a:t>
                      </a:r>
                      <a:r>
                        <a:rPr lang="en-US" sz="1000" b="1" i="0" u="none" strike="noStrike" kern="1200">
                          <a:solidFill>
                            <a:srgbClr val="FFFFFF"/>
                          </a:solidFill>
                          <a:effectLst/>
                          <a:latin typeface="Arial"/>
                        </a:rPr>
                        <a:t>Codes*</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tc>
                  <a:txBody>
                    <a:bodyPr/>
                    <a:lstStyle/>
                    <a:p>
                      <a:pPr marL="0" algn="ctr" rtl="0" eaLnBrk="1" fontAlgn="ctr" latinLnBrk="0" hangingPunct="1">
                        <a:spcBef>
                          <a:spcPts val="0"/>
                        </a:spcBef>
                        <a:spcAft>
                          <a:spcPts val="0"/>
                        </a:spcAft>
                      </a:pPr>
                      <a:r>
                        <a:rPr lang="en-US" sz="1000" b="1" i="0" u="none" strike="noStrike" kern="1200">
                          <a:solidFill>
                            <a:srgbClr val="FFFFFF"/>
                          </a:solidFill>
                          <a:effectLst/>
                          <a:latin typeface="Arial"/>
                        </a:rPr>
                        <a:t>Additional Data</a:t>
                      </a:r>
                      <a:r>
                        <a:rPr lang="en-US" sz="1000" b="1" i="0" u="none" strike="noStrike" kern="1200" baseline="0">
                          <a:solidFill>
                            <a:srgbClr val="FFFFFF"/>
                          </a:solidFill>
                          <a:effectLst/>
                          <a:latin typeface="Arial"/>
                        </a:rPr>
                        <a:t> Sources*</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extLst>
                  <a:ext uri="{0D108BD9-81ED-4DB2-BD59-A6C34878D82A}">
                    <a16:rowId xmlns:a16="http://schemas.microsoft.com/office/drawing/2014/main" val="3987595377"/>
                  </a:ext>
                </a:extLst>
              </a:tr>
              <a:tr h="1184886">
                <a:tc>
                  <a:txBody>
                    <a:bodyPr/>
                    <a:lstStyle/>
                    <a:p>
                      <a:pPr marL="0" algn="l" rtl="0" eaLnBrk="1" fontAlgn="ctr" latinLnBrk="0" hangingPunct="1">
                        <a:spcBef>
                          <a:spcPts val="0"/>
                        </a:spcBef>
                        <a:spcAft>
                          <a:spcPts val="0"/>
                        </a:spcAft>
                      </a:pPr>
                      <a:r>
                        <a:rPr lang="en-US" sz="1000" b="1" i="0" u="none" strike="noStrike" kern="1200">
                          <a:solidFill>
                            <a:srgbClr val="000000"/>
                          </a:solidFill>
                          <a:effectLst/>
                          <a:latin typeface="Arial"/>
                        </a:rPr>
                        <a:t>1.</a:t>
                      </a:r>
                      <a:r>
                        <a:rPr lang="en-US" sz="1000" b="1" i="0" u="none" strike="noStrike" kern="1200" baseline="0">
                          <a:solidFill>
                            <a:srgbClr val="000000"/>
                          </a:solidFill>
                          <a:effectLst/>
                          <a:latin typeface="Arial"/>
                        </a:rPr>
                        <a:t> </a:t>
                      </a:r>
                      <a:r>
                        <a:rPr lang="en-US" sz="1000" b="1" i="0" u="none" strike="noStrike" kern="1200">
                          <a:solidFill>
                            <a:srgbClr val="000000"/>
                          </a:solidFill>
                          <a:effectLst/>
                          <a:latin typeface="Arial"/>
                        </a:rPr>
                        <a:t>HRSN Screening Rate </a:t>
                      </a:r>
                      <a:br>
                        <a:rPr lang="en-US" sz="1000" b="1" i="0" u="none" strike="noStrike" kern="1200">
                          <a:solidFill>
                            <a:srgbClr val="000000"/>
                          </a:solidFill>
                          <a:effectLst/>
                          <a:latin typeface="Arial"/>
                        </a:rPr>
                      </a:br>
                      <a:r>
                        <a:rPr lang="en-US" sz="1000" b="0" i="1" u="none" strike="noStrike" kern="1200">
                          <a:solidFill>
                            <a:srgbClr val="000000"/>
                          </a:solidFill>
                          <a:effectLst/>
                          <a:latin typeface="Arial"/>
                        </a:rPr>
                        <a:t>75% of</a:t>
                      </a:r>
                      <a:r>
                        <a:rPr lang="en-US" sz="1000" b="0" i="1" u="none" strike="noStrike" kern="1200" baseline="0">
                          <a:solidFill>
                            <a:srgbClr val="000000"/>
                          </a:solidFill>
                          <a:effectLst/>
                          <a:latin typeface="Arial"/>
                        </a:rPr>
                        <a:t> score</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algn="l" rtl="0" eaLnBrk="1" fontAlgn="ctr" latinLnBrk="0" hangingPunct="1">
                        <a:spcBef>
                          <a:spcPts val="0"/>
                        </a:spcBef>
                        <a:spcAft>
                          <a:spcPts val="0"/>
                        </a:spcAft>
                      </a:pPr>
                      <a:r>
                        <a:rPr lang="en-US" sz="1000" b="0" i="0" u="none" strike="noStrike" kern="1200">
                          <a:solidFill>
                            <a:srgbClr val="000000"/>
                          </a:solidFill>
                          <a:effectLst/>
                          <a:latin typeface="Arial"/>
                        </a:rPr>
                        <a:t>% members screened at least</a:t>
                      </a:r>
                      <a:r>
                        <a:rPr lang="en-US" sz="1000" b="0" i="0" u="none" strike="noStrike" kern="1200" baseline="0">
                          <a:solidFill>
                            <a:srgbClr val="000000"/>
                          </a:solidFill>
                          <a:effectLst/>
                          <a:latin typeface="Arial"/>
                        </a:rPr>
                        <a:t> once during year for food insecurity, housing instability, transportation needs, and utility difficulties using standardized screening tool </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indent="0" algn="l" rtl="0" eaLnBrk="1" fontAlgn="ctr" latinLnBrk="0" hangingPunct="1">
                        <a:spcBef>
                          <a:spcPts val="0"/>
                        </a:spcBef>
                        <a:spcAft>
                          <a:spcPts val="0"/>
                        </a:spcAft>
                      </a:pPr>
                      <a:r>
                        <a:rPr lang="en-US" sz="1000" b="0" i="0" u="none" strike="noStrike" kern="1200">
                          <a:solidFill>
                            <a:srgbClr val="000000"/>
                          </a:solidFill>
                          <a:effectLst/>
                          <a:latin typeface="Arial"/>
                        </a:rPr>
                        <a:t>P4R</a:t>
                      </a:r>
                      <a:r>
                        <a:rPr lang="en-US" sz="1000" b="0" i="0" u="none" strike="noStrike" kern="1200" baseline="0">
                          <a:solidFill>
                            <a:srgbClr val="000000"/>
                          </a:solidFill>
                          <a:effectLst/>
                          <a:latin typeface="Arial"/>
                        </a:rPr>
                        <a:t> in PY2 (2024); expect P4P in </a:t>
                      </a:r>
                      <a:r>
                        <a:rPr lang="en-US" sz="1000" b="0" i="0" u="none" strike="noStrike" kern="1200">
                          <a:solidFill>
                            <a:srgbClr val="000000"/>
                          </a:solidFill>
                          <a:effectLst/>
                          <a:latin typeface="Arial"/>
                        </a:rPr>
                        <a:t>PY3-PY5</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algn="l" rtl="0" eaLnBrk="1" fontAlgn="ctr" latinLnBrk="0" hangingPunct="1">
                        <a:spcBef>
                          <a:spcPts val="0"/>
                        </a:spcBef>
                        <a:spcAft>
                          <a:spcPts val="0"/>
                        </a:spcAft>
                      </a:pPr>
                      <a:r>
                        <a:rPr lang="en-US" sz="1000" b="0" i="0" u="none" strike="noStrike" kern="1200">
                          <a:solidFill>
                            <a:srgbClr val="000000"/>
                          </a:solidFill>
                          <a:effectLst/>
                          <a:latin typeface="Arial"/>
                        </a:rPr>
                        <a:t>CPT codes M1207 and M1208 </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rowSpan="2">
                  <a:txBody>
                    <a:bodyPr/>
                    <a:lstStyle/>
                    <a:p>
                      <a:pPr marL="283210" indent="-283210" algn="l" rtl="0" eaLnBrk="1" fontAlgn="ctr" latinLnBrk="0" hangingPunct="1">
                        <a:spcBef>
                          <a:spcPts val="0"/>
                        </a:spcBef>
                        <a:spcAft>
                          <a:spcPts val="0"/>
                        </a:spcAft>
                        <a:buClrTx/>
                        <a:buSzPts val="1600"/>
                        <a:buFont typeface="Wingdings" panose="05000000000000000000" pitchFamily="2" charset="2"/>
                        <a:buChar char="§"/>
                      </a:pPr>
                      <a:r>
                        <a:rPr lang="en-US" sz="1000" b="0" i="0" u="none" strike="noStrike" kern="1200">
                          <a:solidFill>
                            <a:srgbClr val="000000"/>
                          </a:solidFill>
                          <a:effectLst/>
                          <a:latin typeface="Arial"/>
                        </a:rPr>
                        <a:t>Supplemental data from provider EMRs; need further MH clarification on reporting</a:t>
                      </a:r>
                      <a:r>
                        <a:rPr lang="en-US" sz="1000" b="0" i="0" u="none" strike="noStrike" kern="1200" baseline="0">
                          <a:solidFill>
                            <a:srgbClr val="000000"/>
                          </a:solidFill>
                          <a:effectLst/>
                          <a:latin typeface="Arial"/>
                        </a:rPr>
                        <a:t> parameters </a:t>
                      </a:r>
                      <a:endParaRPr lang="en-US" sz="1000" b="0" i="0" u="none" strike="noStrike">
                        <a:effectLst/>
                        <a:latin typeface="Arial"/>
                      </a:endParaRPr>
                    </a:p>
                    <a:p>
                      <a:pPr marL="283210" indent="-283210" algn="l" rtl="0" eaLnBrk="1" fontAlgn="ctr" latinLnBrk="0" hangingPunct="1">
                        <a:spcBef>
                          <a:spcPts val="0"/>
                        </a:spcBef>
                        <a:spcAft>
                          <a:spcPts val="0"/>
                        </a:spcAft>
                      </a:pPr>
                      <a:r>
                        <a:rPr lang="en-US" sz="1000" b="0" i="0" u="none" strike="noStrike" kern="1200">
                          <a:solidFill>
                            <a:srgbClr val="000000"/>
                          </a:solidFill>
                          <a:effectLst/>
                          <a:latin typeface="Arial"/>
                        </a:rPr>
                        <a:t>Community Partner (CP)</a:t>
                      </a:r>
                      <a:r>
                        <a:rPr lang="en-US" sz="1000" b="0" i="0" u="none" strike="noStrike" kern="1200" baseline="0">
                          <a:solidFill>
                            <a:srgbClr val="000000"/>
                          </a:solidFill>
                          <a:effectLst/>
                          <a:latin typeface="Arial"/>
                        </a:rPr>
                        <a:t> </a:t>
                      </a:r>
                      <a:r>
                        <a:rPr lang="en-US" sz="1000" b="0" i="0" u="none" strike="noStrike" kern="1200">
                          <a:solidFill>
                            <a:srgbClr val="000000"/>
                          </a:solidFill>
                          <a:effectLst/>
                          <a:latin typeface="Arial"/>
                        </a:rPr>
                        <a:t>CP</a:t>
                      </a:r>
                      <a:r>
                        <a:rPr lang="en-US" sz="1000" b="0" i="0" u="none" strike="noStrike" kern="1200" baseline="0">
                          <a:solidFill>
                            <a:srgbClr val="000000"/>
                          </a:solidFill>
                          <a:effectLst/>
                          <a:latin typeface="Arial"/>
                        </a:rPr>
                        <a:t> comp. assessments </a:t>
                      </a:r>
                      <a:endParaRPr lang="en-US" sz="1000" b="0" i="0" u="none" strike="noStrike">
                        <a:effectLst/>
                        <a:latin typeface="Arial"/>
                      </a:endParaRPr>
                    </a:p>
                    <a:p>
                      <a:pPr marL="283210" indent="-283210" algn="l" rtl="0" eaLnBrk="1" fontAlgn="ctr" latinLnBrk="0" hangingPunct="1">
                        <a:spcBef>
                          <a:spcPts val="0"/>
                        </a:spcBef>
                        <a:spcAft>
                          <a:spcPts val="0"/>
                        </a:spcAft>
                      </a:pPr>
                      <a:r>
                        <a:rPr lang="en-US" sz="1000" b="0" i="0" u="none" strike="noStrike" kern="1200" err="1">
                          <a:solidFill>
                            <a:srgbClr val="000000"/>
                          </a:solidFill>
                          <a:effectLst/>
                          <a:latin typeface="Arial"/>
                        </a:rPr>
                        <a:t>WellSense</a:t>
                      </a:r>
                      <a:r>
                        <a:rPr lang="en-US" sz="1000" b="0" i="0" u="none" strike="noStrike" kern="1200" baseline="0">
                          <a:solidFill>
                            <a:srgbClr val="000000"/>
                          </a:solidFill>
                          <a:effectLst/>
                          <a:latin typeface="Arial"/>
                        </a:rPr>
                        <a:t> health needs assessments and care management (CM)  teams</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3602691218"/>
                  </a:ext>
                </a:extLst>
              </a:tr>
              <a:tr h="1184886">
                <a:tc>
                  <a:txBody>
                    <a:bodyPr/>
                    <a:lstStyle/>
                    <a:p>
                      <a:pPr marL="0" marR="0" indent="0" algn="l" rtl="0" eaLnBrk="1" fontAlgn="auto" latinLnBrk="0" hangingPunct="1">
                        <a:spcBef>
                          <a:spcPts val="0"/>
                        </a:spcBef>
                        <a:spcAft>
                          <a:spcPts val="0"/>
                        </a:spcAft>
                      </a:pPr>
                      <a:r>
                        <a:rPr lang="en-US" sz="1000" b="1" i="0" u="none" strike="noStrike" kern="1200">
                          <a:solidFill>
                            <a:srgbClr val="000000"/>
                          </a:solidFill>
                          <a:effectLst/>
                          <a:latin typeface="Arial"/>
                        </a:rPr>
                        <a:t>2. HRSN Screen Positive Rate </a:t>
                      </a:r>
                      <a:r>
                        <a:rPr lang="en-US" sz="1000" b="0" i="1" u="none" strike="noStrike" kern="1200">
                          <a:solidFill>
                            <a:srgbClr val="000000"/>
                          </a:solidFill>
                          <a:effectLst/>
                          <a:latin typeface="Arial"/>
                        </a:rPr>
                        <a:t>25% of score</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algn="l" rtl="0" eaLnBrk="1" fontAlgn="ctr" latinLnBrk="0" hangingPunct="1">
                        <a:spcBef>
                          <a:spcPts val="0"/>
                        </a:spcBef>
                        <a:spcAft>
                          <a:spcPts val="0"/>
                        </a:spcAft>
                      </a:pPr>
                      <a:r>
                        <a:rPr lang="en-US" sz="1000" b="0" i="0" u="none" strike="noStrike" kern="1200">
                          <a:solidFill>
                            <a:srgbClr val="000000"/>
                          </a:solidFill>
                          <a:effectLst/>
                          <a:latin typeface="Arial"/>
                        </a:rPr>
                        <a:t>% members screened</a:t>
                      </a:r>
                      <a:r>
                        <a:rPr lang="en-US" sz="1000" b="0" i="0" u="none" strike="noStrike" kern="1200" baseline="0">
                          <a:solidFill>
                            <a:srgbClr val="000000"/>
                          </a:solidFill>
                          <a:effectLst/>
                          <a:latin typeface="Arial"/>
                        </a:rPr>
                        <a:t> in Rate 1 </a:t>
                      </a:r>
                      <a:r>
                        <a:rPr lang="en-US" sz="1000" b="0" i="0" u="none" strike="noStrike" kern="1200">
                          <a:solidFill>
                            <a:srgbClr val="000000"/>
                          </a:solidFill>
                          <a:effectLst/>
                          <a:latin typeface="Arial"/>
                        </a:rPr>
                        <a:t>who screen positive for one or more HRSNs;</a:t>
                      </a:r>
                      <a:r>
                        <a:rPr lang="en-US" sz="1000" b="0" i="0" u="none" strike="noStrike" kern="1200" baseline="0">
                          <a:solidFill>
                            <a:srgbClr val="000000"/>
                          </a:solidFill>
                          <a:effectLst/>
                          <a:latin typeface="Arial"/>
                        </a:rPr>
                        <a:t> must report 4 sub-rates for: food, housing, transportation, and utilities </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marR="0" indent="0" algn="l" rtl="0" eaLnBrk="1" fontAlgn="auto" latinLnBrk="0" hangingPunct="1">
                        <a:spcBef>
                          <a:spcPts val="0"/>
                        </a:spcBef>
                        <a:spcAft>
                          <a:spcPts val="0"/>
                        </a:spcAft>
                      </a:pPr>
                      <a:r>
                        <a:rPr lang="en-US" sz="1000" b="0" i="0" u="none" strike="noStrike" kern="1200">
                          <a:solidFill>
                            <a:srgbClr val="000000"/>
                          </a:solidFill>
                          <a:effectLst/>
                          <a:latin typeface="Arial"/>
                        </a:rPr>
                        <a:t>Expected to remain</a:t>
                      </a:r>
                      <a:r>
                        <a:rPr lang="en-US" sz="1000" b="0" i="0" u="none" strike="noStrike" kern="1200" baseline="0">
                          <a:solidFill>
                            <a:srgbClr val="000000"/>
                          </a:solidFill>
                          <a:effectLst/>
                          <a:latin typeface="Arial"/>
                        </a:rPr>
                        <a:t> </a:t>
                      </a:r>
                      <a:r>
                        <a:rPr lang="en-US" sz="1000" b="0" i="0" u="none" strike="noStrike" kern="1200">
                          <a:solidFill>
                            <a:srgbClr val="000000"/>
                          </a:solidFill>
                          <a:effectLst/>
                          <a:latin typeface="Arial"/>
                        </a:rPr>
                        <a:t>P4R from PY2-PY5</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marR="0" indent="0" algn="l" rtl="0" eaLnBrk="1" fontAlgn="auto" latinLnBrk="0" hangingPunct="1">
                        <a:spcBef>
                          <a:spcPts val="0"/>
                        </a:spcBef>
                        <a:spcAft>
                          <a:spcPts val="0"/>
                        </a:spcAft>
                      </a:pPr>
                      <a:r>
                        <a:rPr lang="en-US" sz="1000" b="0" i="0" u="none" strike="noStrike" kern="1200">
                          <a:solidFill>
                            <a:srgbClr val="000000"/>
                          </a:solidFill>
                          <a:effectLst/>
                          <a:latin typeface="Arial"/>
                        </a:rPr>
                        <a:t>ICD-10 codes – mainly Z codes for food, housing, transportation, and utility needs</a:t>
                      </a:r>
                      <a:endParaRPr lang="en-US" sz="10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vMerge="1">
                  <a:txBody>
                    <a:bodyPr/>
                    <a:lstStyle/>
                    <a:p>
                      <a:endParaRPr lang="en-US"/>
                    </a:p>
                  </a:txBody>
                  <a:tcPr/>
                </a:tc>
                <a:extLst>
                  <a:ext uri="{0D108BD9-81ED-4DB2-BD59-A6C34878D82A}">
                    <a16:rowId xmlns:a16="http://schemas.microsoft.com/office/drawing/2014/main" val="3827911031"/>
                  </a:ext>
                </a:extLst>
              </a:tr>
            </a:tbl>
          </a:graphicData>
        </a:graphic>
      </p:graphicFrame>
    </p:spTree>
    <p:extLst>
      <p:ext uri="{BB962C8B-B14F-4D97-AF65-F5344CB8AC3E}">
        <p14:creationId xmlns:p14="http://schemas.microsoft.com/office/powerpoint/2010/main" val="18347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4693CF-B7B9-7F24-965A-8467A932D682}"/>
              </a:ext>
            </a:extLst>
          </p:cNvPr>
          <p:cNvSpPr>
            <a:spLocks noGrp="1"/>
          </p:cNvSpPr>
          <p:nvPr>
            <p:ph type="sldNum" sz="quarter" idx="4"/>
          </p:nvPr>
        </p:nvSpPr>
        <p:spPr/>
        <p:txBody>
          <a:bodyPr/>
          <a:lstStyle/>
          <a:p>
            <a:fld id="{E8A74B61-50D3-3946-8366-1E447A2A8431}" type="slidenum">
              <a:rPr lang="en-US" smtClean="0"/>
              <a:pPr/>
              <a:t>16</a:t>
            </a:fld>
            <a:endParaRPr lang="en-US"/>
          </a:p>
        </p:txBody>
      </p:sp>
      <p:sp>
        <p:nvSpPr>
          <p:cNvPr id="4" name="Text Placeholder 3">
            <a:extLst>
              <a:ext uri="{FF2B5EF4-FFF2-40B4-BE49-F238E27FC236}">
                <a16:creationId xmlns:a16="http://schemas.microsoft.com/office/drawing/2014/main" id="{0F82A08B-4D7D-B0EA-7F54-FCE39FBBD49E}"/>
              </a:ext>
            </a:extLst>
          </p:cNvPr>
          <p:cNvSpPr>
            <a:spLocks noGrp="1"/>
          </p:cNvSpPr>
          <p:nvPr>
            <p:ph type="body" sz="quarter" idx="18"/>
          </p:nvPr>
        </p:nvSpPr>
        <p:spPr/>
        <p:txBody>
          <a:bodyPr vert="horz" lIns="0" tIns="0" rIns="0" bIns="0" rtlCol="0" anchor="ctr" anchorCtr="0">
            <a:noAutofit/>
          </a:bodyPr>
          <a:lstStyle/>
          <a:p>
            <a:r>
              <a:rPr lang="en-US">
                <a:cs typeface="Arial"/>
              </a:rPr>
              <a:t>MassHealth Health Equity HRSN Reporting</a:t>
            </a:r>
            <a:endParaRPr lang="en-US"/>
          </a:p>
        </p:txBody>
      </p:sp>
      <p:sp>
        <p:nvSpPr>
          <p:cNvPr id="8" name="Content Placeholder 7">
            <a:extLst>
              <a:ext uri="{FF2B5EF4-FFF2-40B4-BE49-F238E27FC236}">
                <a16:creationId xmlns:a16="http://schemas.microsoft.com/office/drawing/2014/main" id="{A2E7B0F6-EB26-CA89-94A8-21809102DE66}"/>
              </a:ext>
            </a:extLst>
          </p:cNvPr>
          <p:cNvSpPr>
            <a:spLocks noGrp="1"/>
          </p:cNvSpPr>
          <p:nvPr>
            <p:ph idx="1"/>
          </p:nvPr>
        </p:nvSpPr>
        <p:spPr/>
        <p:txBody>
          <a:bodyPr/>
          <a:lstStyle/>
          <a:p>
            <a:r>
              <a:rPr lang="en-US" sz="1500" b="1">
                <a:solidFill>
                  <a:schemeClr val="tx1"/>
                </a:solidFill>
                <a:cs typeface="Arial"/>
              </a:rPr>
              <a:t>HRSN Screening Tools: Most ACOs are likely already using compliant HRSN screening tools; we recommend reviewing tools to ensure they cover all required domains</a:t>
            </a:r>
          </a:p>
        </p:txBody>
      </p:sp>
      <p:pic>
        <p:nvPicPr>
          <p:cNvPr id="9" name="Picture 8">
            <a:extLst>
              <a:ext uri="{FF2B5EF4-FFF2-40B4-BE49-F238E27FC236}">
                <a16:creationId xmlns:a16="http://schemas.microsoft.com/office/drawing/2014/main" id="{67F29893-3E04-4BEB-6E57-B7D346B5F0CF}"/>
              </a:ext>
            </a:extLst>
          </p:cNvPr>
          <p:cNvPicPr>
            <a:picLocks noChangeAspect="1"/>
          </p:cNvPicPr>
          <p:nvPr/>
        </p:nvPicPr>
        <p:blipFill>
          <a:blip r:embed="rId2"/>
          <a:stretch>
            <a:fillRect/>
          </a:stretch>
        </p:blipFill>
        <p:spPr>
          <a:xfrm>
            <a:off x="487444" y="1955925"/>
            <a:ext cx="7733261" cy="2083339"/>
          </a:xfrm>
          <a:prstGeom prst="rect">
            <a:avLst/>
          </a:prstGeom>
        </p:spPr>
      </p:pic>
      <p:pic>
        <p:nvPicPr>
          <p:cNvPr id="10" name="Picture 9">
            <a:extLst>
              <a:ext uri="{FF2B5EF4-FFF2-40B4-BE49-F238E27FC236}">
                <a16:creationId xmlns:a16="http://schemas.microsoft.com/office/drawing/2014/main" id="{8A15B784-EAEC-B10F-7985-D7D7F1C7D98D}"/>
              </a:ext>
            </a:extLst>
          </p:cNvPr>
          <p:cNvPicPr>
            <a:picLocks noChangeAspect="1"/>
          </p:cNvPicPr>
          <p:nvPr/>
        </p:nvPicPr>
        <p:blipFill>
          <a:blip r:embed="rId3"/>
          <a:stretch>
            <a:fillRect/>
          </a:stretch>
        </p:blipFill>
        <p:spPr>
          <a:xfrm>
            <a:off x="487443" y="4555862"/>
            <a:ext cx="8489332" cy="1126354"/>
          </a:xfrm>
          <a:prstGeom prst="rect">
            <a:avLst/>
          </a:prstGeom>
        </p:spPr>
      </p:pic>
    </p:spTree>
    <p:extLst>
      <p:ext uri="{BB962C8B-B14F-4D97-AF65-F5344CB8AC3E}">
        <p14:creationId xmlns:p14="http://schemas.microsoft.com/office/powerpoint/2010/main" val="375260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B7963F-3C73-2A26-0C16-435706D77108}"/>
              </a:ext>
            </a:extLst>
          </p:cNvPr>
          <p:cNvSpPr>
            <a:spLocks noGrp="1"/>
          </p:cNvSpPr>
          <p:nvPr>
            <p:ph type="sldNum" sz="quarter" idx="4"/>
          </p:nvPr>
        </p:nvSpPr>
        <p:spPr/>
        <p:txBody>
          <a:bodyPr/>
          <a:lstStyle/>
          <a:p>
            <a:fld id="{E8A74B61-50D3-3946-8366-1E447A2A8431}" type="slidenum">
              <a:rPr lang="en-US" smtClean="0"/>
              <a:pPr/>
              <a:t>17</a:t>
            </a:fld>
            <a:endParaRPr lang="en-US"/>
          </a:p>
        </p:txBody>
      </p:sp>
      <p:sp>
        <p:nvSpPr>
          <p:cNvPr id="6" name="Text Placeholder 3">
            <a:extLst>
              <a:ext uri="{FF2B5EF4-FFF2-40B4-BE49-F238E27FC236}">
                <a16:creationId xmlns:a16="http://schemas.microsoft.com/office/drawing/2014/main" id="{A345203F-8D00-146A-466C-4C27AF749646}"/>
              </a:ext>
            </a:extLst>
          </p:cNvPr>
          <p:cNvSpPr txBox="1">
            <a:spLocks/>
          </p:cNvSpPr>
          <p:nvPr/>
        </p:nvSpPr>
        <p:spPr>
          <a:xfrm>
            <a:off x="584200" y="512401"/>
            <a:ext cx="8280401" cy="757761"/>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5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50" b="1" kern="1200">
                <a:solidFill>
                  <a:schemeClr val="accent3"/>
                </a:solidFill>
                <a:latin typeface="+mn-lt"/>
                <a:ea typeface="+mn-ea"/>
                <a:cs typeface="+mn-cs"/>
              </a:defRPr>
            </a:lvl2pPr>
            <a:lvl3pPr marL="180000" indent="-216000"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3pPr>
            <a:lvl4pPr marL="395288"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4pPr>
            <a:lvl5pPr marL="576000"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Arial"/>
              </a:rPr>
              <a:t>MassHealth Health Equity HRSN Reporting</a:t>
            </a:r>
            <a:endParaRPr lang="en-US"/>
          </a:p>
        </p:txBody>
      </p:sp>
      <p:pic>
        <p:nvPicPr>
          <p:cNvPr id="7" name="Picture 6" descr="A white and green box with black text&#10;&#10;Description automatically generated">
            <a:extLst>
              <a:ext uri="{FF2B5EF4-FFF2-40B4-BE49-F238E27FC236}">
                <a16:creationId xmlns:a16="http://schemas.microsoft.com/office/drawing/2014/main" id="{44E4B3DF-FABB-EFC7-CFE2-DF510478957A}"/>
              </a:ext>
            </a:extLst>
          </p:cNvPr>
          <p:cNvPicPr>
            <a:picLocks noChangeAspect="1"/>
          </p:cNvPicPr>
          <p:nvPr/>
        </p:nvPicPr>
        <p:blipFill rotWithShape="1">
          <a:blip r:embed="rId2"/>
          <a:srcRect r="136" b="30915"/>
          <a:stretch/>
        </p:blipFill>
        <p:spPr>
          <a:xfrm>
            <a:off x="416282" y="1155634"/>
            <a:ext cx="8166920" cy="2434433"/>
          </a:xfrm>
          <a:prstGeom prst="rect">
            <a:avLst/>
          </a:prstGeom>
        </p:spPr>
      </p:pic>
      <p:sp>
        <p:nvSpPr>
          <p:cNvPr id="8" name="TextBox 7">
            <a:extLst>
              <a:ext uri="{FF2B5EF4-FFF2-40B4-BE49-F238E27FC236}">
                <a16:creationId xmlns:a16="http://schemas.microsoft.com/office/drawing/2014/main" id="{63967E76-5F94-FE55-90BD-2EE161BAFFA4}"/>
              </a:ext>
            </a:extLst>
          </p:cNvPr>
          <p:cNvSpPr txBox="1"/>
          <p:nvPr/>
        </p:nvSpPr>
        <p:spPr>
          <a:xfrm>
            <a:off x="360799" y="3813763"/>
            <a:ext cx="842706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M1207</a:t>
            </a:r>
            <a:r>
              <a:rPr lang="en-US" sz="1200">
                <a:cs typeface="Arial"/>
              </a:rPr>
              <a:t>: Member screened for food insecurity, housing instability, transportation needs, and utility difficulties</a:t>
            </a:r>
            <a:endParaRPr lang="en-US">
              <a:cs typeface="Arial"/>
            </a:endParaRPr>
          </a:p>
          <a:p>
            <a:endParaRPr lang="en-US" sz="1200"/>
          </a:p>
          <a:p>
            <a:r>
              <a:rPr lang="en-US" sz="1200" b="1">
                <a:cs typeface="Arial"/>
              </a:rPr>
              <a:t>M1208: </a:t>
            </a:r>
            <a:r>
              <a:rPr lang="en-US" sz="1200">
                <a:cs typeface="Arial"/>
              </a:rPr>
              <a:t>Member not screened for food insecurity, housing stability, transportation needs, and utility difficulties because member actively opted out of screening -OR- member was unable to complete the screening and have no legal guardian or caregiver able to do so on their behalf. </a:t>
            </a:r>
          </a:p>
        </p:txBody>
      </p:sp>
    </p:spTree>
    <p:extLst>
      <p:ext uri="{BB962C8B-B14F-4D97-AF65-F5344CB8AC3E}">
        <p14:creationId xmlns:p14="http://schemas.microsoft.com/office/powerpoint/2010/main" val="2050670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B341A036-7336-F7E1-7433-79622B433F25}"/>
              </a:ext>
            </a:extLst>
          </p:cNvPr>
          <p:cNvPicPr>
            <a:picLocks noGrp="1" noChangeAspect="1"/>
          </p:cNvPicPr>
          <p:nvPr>
            <p:ph idx="1"/>
          </p:nvPr>
        </p:nvPicPr>
        <p:blipFill>
          <a:blip r:embed="rId2"/>
          <a:stretch>
            <a:fillRect/>
          </a:stretch>
        </p:blipFill>
        <p:spPr>
          <a:xfrm>
            <a:off x="431800" y="2081995"/>
            <a:ext cx="8280401" cy="3100052"/>
          </a:xfrm>
        </p:spPr>
      </p:pic>
      <p:sp>
        <p:nvSpPr>
          <p:cNvPr id="3" name="Slide Number Placeholder 2">
            <a:extLst>
              <a:ext uri="{FF2B5EF4-FFF2-40B4-BE49-F238E27FC236}">
                <a16:creationId xmlns:a16="http://schemas.microsoft.com/office/drawing/2014/main" id="{7EF876B6-9374-ACED-E94D-5FCC0485BA01}"/>
              </a:ext>
            </a:extLst>
          </p:cNvPr>
          <p:cNvSpPr>
            <a:spLocks noGrp="1"/>
          </p:cNvSpPr>
          <p:nvPr>
            <p:ph type="sldNum" sz="quarter" idx="4"/>
          </p:nvPr>
        </p:nvSpPr>
        <p:spPr/>
        <p:txBody>
          <a:bodyPr/>
          <a:lstStyle/>
          <a:p>
            <a:fld id="{E8A74B61-50D3-3946-8366-1E447A2A8431}" type="slidenum">
              <a:rPr lang="en-US" smtClean="0"/>
              <a:pPr/>
              <a:t>18</a:t>
            </a:fld>
            <a:endParaRPr lang="en-US"/>
          </a:p>
        </p:txBody>
      </p:sp>
      <p:sp>
        <p:nvSpPr>
          <p:cNvPr id="6" name="Text Placeholder 3">
            <a:extLst>
              <a:ext uri="{FF2B5EF4-FFF2-40B4-BE49-F238E27FC236}">
                <a16:creationId xmlns:a16="http://schemas.microsoft.com/office/drawing/2014/main" id="{15DB4A4D-ACCC-5AC2-C0FB-C189EB59CB75}"/>
              </a:ext>
            </a:extLst>
          </p:cNvPr>
          <p:cNvSpPr txBox="1">
            <a:spLocks/>
          </p:cNvSpPr>
          <p:nvPr/>
        </p:nvSpPr>
        <p:spPr>
          <a:xfrm>
            <a:off x="432986" y="396767"/>
            <a:ext cx="8280401" cy="757761"/>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5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50" b="1" kern="1200">
                <a:solidFill>
                  <a:schemeClr val="accent3"/>
                </a:solidFill>
                <a:latin typeface="+mn-lt"/>
                <a:ea typeface="+mn-ea"/>
                <a:cs typeface="+mn-cs"/>
              </a:defRPr>
            </a:lvl2pPr>
            <a:lvl3pPr marL="180000" indent="-216000"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3pPr>
            <a:lvl4pPr marL="395288"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4pPr>
            <a:lvl5pPr marL="576000"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Arial"/>
              </a:rPr>
              <a:t>MassHealth Health Equity HRSN Reporting</a:t>
            </a:r>
            <a:endParaRPr lang="en-US"/>
          </a:p>
        </p:txBody>
      </p:sp>
      <p:pic>
        <p:nvPicPr>
          <p:cNvPr id="8" name="Picture 7">
            <a:extLst>
              <a:ext uri="{FF2B5EF4-FFF2-40B4-BE49-F238E27FC236}">
                <a16:creationId xmlns:a16="http://schemas.microsoft.com/office/drawing/2014/main" id="{A5CB3C42-0F85-90C4-297D-9EF9D62501FE}"/>
              </a:ext>
            </a:extLst>
          </p:cNvPr>
          <p:cNvPicPr>
            <a:picLocks noChangeAspect="1"/>
          </p:cNvPicPr>
          <p:nvPr/>
        </p:nvPicPr>
        <p:blipFill>
          <a:blip r:embed="rId3"/>
          <a:stretch>
            <a:fillRect/>
          </a:stretch>
        </p:blipFill>
        <p:spPr>
          <a:xfrm>
            <a:off x="327334" y="1338527"/>
            <a:ext cx="7884476" cy="747499"/>
          </a:xfrm>
          <a:prstGeom prst="rect">
            <a:avLst/>
          </a:prstGeom>
        </p:spPr>
      </p:pic>
    </p:spTree>
    <p:extLst>
      <p:ext uri="{BB962C8B-B14F-4D97-AF65-F5344CB8AC3E}">
        <p14:creationId xmlns:p14="http://schemas.microsoft.com/office/powerpoint/2010/main" val="389711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413089" y="4475837"/>
            <a:ext cx="8292558" cy="1072860"/>
          </a:xfrm>
        </p:spPr>
        <p:txBody>
          <a:bodyPr/>
          <a:lstStyle/>
          <a:p>
            <a:r>
              <a:rPr lang="en-US" sz="3000">
                <a:cs typeface="Arial"/>
              </a:rPr>
              <a:t>MassHealth 1115 Waiver</a:t>
            </a:r>
            <a:br>
              <a:rPr lang="en-US" sz="3000">
                <a:cs typeface="Arial"/>
              </a:rPr>
            </a:br>
            <a:r>
              <a:rPr lang="en-US" sz="3800">
                <a:cs typeface="Arial"/>
              </a:rPr>
              <a:t>Language Access Self-Assessment</a:t>
            </a:r>
            <a:endParaRPr lang="en-US" sz="3800" err="1"/>
          </a:p>
        </p:txBody>
      </p:sp>
      <p:sp>
        <p:nvSpPr>
          <p:cNvPr id="4" name="TextBox 3">
            <a:extLst>
              <a:ext uri="{FF2B5EF4-FFF2-40B4-BE49-F238E27FC236}">
                <a16:creationId xmlns:a16="http://schemas.microsoft.com/office/drawing/2014/main" id="{A10A1638-63E1-CE91-3576-A3D7386FA3B3}"/>
              </a:ext>
            </a:extLst>
          </p:cNvPr>
          <p:cNvSpPr txBox="1"/>
          <p:nvPr/>
        </p:nvSpPr>
        <p:spPr>
          <a:xfrm>
            <a:off x="409167" y="5648287"/>
            <a:ext cx="72493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cs typeface="Arial"/>
              </a:rPr>
              <a:t>Dan Curley – Program Manager, BILH Medicaid ACO's</a:t>
            </a:r>
          </a:p>
          <a:p>
            <a:r>
              <a:rPr lang="en-US">
                <a:solidFill>
                  <a:srgbClr val="FFFFFF"/>
                </a:solidFill>
                <a:latin typeface="Arial"/>
                <a:ea typeface="+mn-lt"/>
                <a:cs typeface="Arial"/>
              </a:rPr>
              <a:t>Nicole DiGirolamo – BILHPN Manager of ACO Programs</a:t>
            </a:r>
            <a:endParaRPr lang="en-US">
              <a:latin typeface="Arial"/>
              <a:ea typeface="+mn-lt"/>
              <a:cs typeface="Arial"/>
            </a:endParaRPr>
          </a:p>
        </p:txBody>
      </p:sp>
    </p:spTree>
    <p:extLst>
      <p:ext uri="{BB962C8B-B14F-4D97-AF65-F5344CB8AC3E}">
        <p14:creationId xmlns:p14="http://schemas.microsoft.com/office/powerpoint/2010/main" val="102346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0CCD2-7A58-4F8A-FFD2-4011C06DCA33}"/>
              </a:ext>
            </a:extLst>
          </p:cNvPr>
          <p:cNvSpPr>
            <a:spLocks noGrp="1"/>
          </p:cNvSpPr>
          <p:nvPr>
            <p:ph idx="1"/>
          </p:nvPr>
        </p:nvSpPr>
        <p:spPr/>
        <p:txBody>
          <a:bodyPr/>
          <a:lstStyle/>
          <a:p>
            <a:pPr marL="214313" indent="-214313">
              <a:buChar char="•"/>
            </a:pPr>
            <a:r>
              <a:rPr lang="en-US" sz="1800">
                <a:solidFill>
                  <a:srgbClr val="002060"/>
                </a:solidFill>
                <a:cs typeface="Arial"/>
              </a:rPr>
              <a:t>New BILHPN-led series aimed at providing ACO updates and a forum to discuss best practices</a:t>
            </a:r>
          </a:p>
          <a:p>
            <a:pPr marL="431959" lvl="4" indent="-134303">
              <a:spcAft>
                <a:spcPts val="0"/>
              </a:spcAft>
            </a:pPr>
            <a:r>
              <a:rPr lang="en-US" sz="1800">
                <a:solidFill>
                  <a:srgbClr val="002060"/>
                </a:solidFill>
                <a:cs typeface="Arial"/>
              </a:rPr>
              <a:t>Sub-capitation and tiering updates</a:t>
            </a:r>
          </a:p>
          <a:p>
            <a:pPr marL="431959" lvl="4" indent="-134303">
              <a:spcAft>
                <a:spcPts val="0"/>
              </a:spcAft>
            </a:pPr>
            <a:r>
              <a:rPr lang="en-US" sz="1800">
                <a:solidFill>
                  <a:srgbClr val="002060"/>
                </a:solidFill>
                <a:cs typeface="Arial"/>
              </a:rPr>
              <a:t>MassHealth Quality Measures</a:t>
            </a:r>
          </a:p>
          <a:p>
            <a:pPr marL="431959" lvl="4" indent="-134303">
              <a:spcAft>
                <a:spcPts val="0"/>
              </a:spcAft>
            </a:pPr>
            <a:r>
              <a:rPr lang="en-US" sz="1800">
                <a:solidFill>
                  <a:srgbClr val="002060"/>
                </a:solidFill>
                <a:cs typeface="Arial"/>
              </a:rPr>
              <a:t>MassHealth Health Equity</a:t>
            </a:r>
          </a:p>
          <a:p>
            <a:pPr marL="431959" lvl="4" indent="-134303">
              <a:spcAft>
                <a:spcPts val="0"/>
              </a:spcAft>
            </a:pPr>
            <a:endParaRPr lang="en-US" sz="1800">
              <a:solidFill>
                <a:srgbClr val="002060"/>
              </a:solidFill>
              <a:cs typeface="Arial"/>
            </a:endParaRPr>
          </a:p>
          <a:p>
            <a:pPr marL="134779" lvl="1" indent="-161925">
              <a:spcAft>
                <a:spcPts val="0"/>
              </a:spcAft>
            </a:pPr>
            <a:r>
              <a:rPr lang="en-US" sz="1800">
                <a:solidFill>
                  <a:srgbClr val="002060"/>
                </a:solidFill>
                <a:cs typeface="Arial"/>
              </a:rPr>
              <a:t>This will complement updates shared within the monthly BILHPN ACO Newsletters and tiering email updates</a:t>
            </a:r>
          </a:p>
          <a:p>
            <a:pPr marL="431959" lvl="4" indent="-134303">
              <a:spcAft>
                <a:spcPts val="0"/>
              </a:spcAft>
            </a:pPr>
            <a:endParaRPr lang="en-US" sz="1800">
              <a:solidFill>
                <a:srgbClr val="002060"/>
              </a:solidFill>
              <a:cs typeface="Arial"/>
            </a:endParaRPr>
          </a:p>
        </p:txBody>
      </p:sp>
      <p:sp>
        <p:nvSpPr>
          <p:cNvPr id="3" name="Slide Number Placeholder 2">
            <a:extLst>
              <a:ext uri="{FF2B5EF4-FFF2-40B4-BE49-F238E27FC236}">
                <a16:creationId xmlns:a16="http://schemas.microsoft.com/office/drawing/2014/main" id="{B1ECE848-B1BC-D44B-3D71-5AF9AABEF483}"/>
              </a:ext>
            </a:extLst>
          </p:cNvPr>
          <p:cNvSpPr>
            <a:spLocks noGrp="1"/>
          </p:cNvSpPr>
          <p:nvPr>
            <p:ph type="sldNum" sz="quarter" idx="4"/>
          </p:nvPr>
        </p:nvSpPr>
        <p:spPr/>
        <p:txBody>
          <a:bodyPr/>
          <a:lstStyle/>
          <a:p>
            <a:fld id="{E8A74B61-50D3-3946-8366-1E447A2A8431}" type="slidenum">
              <a:rPr lang="en-US" smtClean="0"/>
              <a:pPr/>
              <a:t>2</a:t>
            </a:fld>
            <a:endParaRPr lang="en-US"/>
          </a:p>
        </p:txBody>
      </p:sp>
      <p:sp>
        <p:nvSpPr>
          <p:cNvPr id="4" name="Text Placeholder 3">
            <a:extLst>
              <a:ext uri="{FF2B5EF4-FFF2-40B4-BE49-F238E27FC236}">
                <a16:creationId xmlns:a16="http://schemas.microsoft.com/office/drawing/2014/main" id="{57E5A764-B960-DEB0-2447-88D3A6AF0198}"/>
              </a:ext>
            </a:extLst>
          </p:cNvPr>
          <p:cNvSpPr>
            <a:spLocks noGrp="1"/>
          </p:cNvSpPr>
          <p:nvPr>
            <p:ph type="body" sz="quarter" idx="18"/>
          </p:nvPr>
        </p:nvSpPr>
        <p:spPr/>
        <p:txBody>
          <a:bodyPr/>
          <a:lstStyle/>
          <a:p>
            <a:endParaRPr lang="en-US"/>
          </a:p>
          <a:p>
            <a:r>
              <a:rPr lang="en-US">
                <a:cs typeface="Arial"/>
              </a:rPr>
              <a:t>BILHPN MassHealth ACO Office Hours</a:t>
            </a:r>
          </a:p>
        </p:txBody>
      </p:sp>
    </p:spTree>
    <p:extLst>
      <p:ext uri="{BB962C8B-B14F-4D97-AF65-F5344CB8AC3E}">
        <p14:creationId xmlns:p14="http://schemas.microsoft.com/office/powerpoint/2010/main" val="238039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F354B-F4EC-48E5-A590-01711253919B}"/>
              </a:ext>
            </a:extLst>
          </p:cNvPr>
          <p:cNvSpPr>
            <a:spLocks noGrp="1"/>
          </p:cNvSpPr>
          <p:nvPr>
            <p:ph idx="14"/>
          </p:nvPr>
        </p:nvSpPr>
        <p:spPr>
          <a:xfrm>
            <a:off x="431398" y="1108222"/>
            <a:ext cx="8277626" cy="5319734"/>
          </a:xfrm>
        </p:spPr>
        <p:txBody>
          <a:bodyPr/>
          <a:lstStyle/>
          <a:p>
            <a:r>
              <a:rPr lang="en-US" sz="1200"/>
              <a:t>The WellSense with BILHPN ACO is being asked to perform a self-assessment of our practices to provide MassHealth information and examples on access to language services. This assessment is broken down into four (4) key categories. We are including an example question as well:</a:t>
            </a:r>
          </a:p>
          <a:p>
            <a:pPr marL="342900" indent="-342900">
              <a:buAutoNum type="arabicParenR"/>
            </a:pPr>
            <a:r>
              <a:rPr lang="en-US" sz="1200"/>
              <a:t>Infrastructure and Resources</a:t>
            </a:r>
          </a:p>
          <a:p>
            <a:pPr lvl="2" indent="0">
              <a:buNone/>
            </a:pPr>
            <a:r>
              <a:rPr lang="en-US" sz="1200"/>
              <a:t>	</a:t>
            </a:r>
            <a:r>
              <a:rPr lang="en-US" sz="1200" i="1"/>
              <a:t>A) How is staff trained on utilizing language assistance services?</a:t>
            </a:r>
          </a:p>
          <a:p>
            <a:pPr marL="342900" indent="-342900">
              <a:buAutoNum type="arabicParenR"/>
            </a:pPr>
            <a:r>
              <a:rPr lang="en-US" sz="1200"/>
              <a:t>Identifying the Patient’s Preferred Language</a:t>
            </a:r>
          </a:p>
          <a:p>
            <a:pPr lvl="2" indent="0">
              <a:buNone/>
            </a:pPr>
            <a:r>
              <a:rPr lang="en-US" sz="1200"/>
              <a:t>	</a:t>
            </a:r>
            <a:r>
              <a:rPr lang="en-US" sz="1200" i="1"/>
              <a:t>A) How are patients informed about language assistance services?</a:t>
            </a:r>
            <a:r>
              <a:rPr lang="en-US" sz="1200"/>
              <a:t>	</a:t>
            </a:r>
          </a:p>
          <a:p>
            <a:pPr marL="342900" indent="-342900">
              <a:buAutoNum type="arabicParenR"/>
            </a:pPr>
            <a:r>
              <a:rPr lang="en-US" sz="1200"/>
              <a:t>Providing Language Assistance Service Materials</a:t>
            </a:r>
          </a:p>
          <a:p>
            <a:pPr lvl="1" indent="0">
              <a:buNone/>
            </a:pPr>
            <a:r>
              <a:rPr lang="en-US" sz="1200"/>
              <a:t>	</a:t>
            </a:r>
            <a:r>
              <a:rPr lang="en-US" sz="1200" i="1"/>
              <a:t>A) This is not relevant to the practices</a:t>
            </a:r>
          </a:p>
          <a:p>
            <a:pPr marL="342900" indent="-342900">
              <a:buAutoNum type="arabicParenR"/>
            </a:pPr>
            <a:r>
              <a:rPr lang="en-US" sz="1200"/>
              <a:t>Competency of Staff Providing the Language Services</a:t>
            </a:r>
          </a:p>
          <a:p>
            <a:r>
              <a:rPr lang="en-US" sz="1200"/>
              <a:t>	</a:t>
            </a:r>
            <a:r>
              <a:rPr lang="en-US" sz="1200" i="1"/>
              <a:t>A) How do the practices staff interpreters?</a:t>
            </a:r>
            <a:endParaRPr lang="en-US" sz="1200"/>
          </a:p>
          <a:p>
            <a:pPr algn="ctr"/>
            <a:endParaRPr lang="en-US" sz="1200" b="1" u="sng"/>
          </a:p>
          <a:p>
            <a:pPr algn="ctr"/>
            <a:r>
              <a:rPr lang="en-US" sz="1200" b="1" u="sng"/>
              <a:t>Process</a:t>
            </a:r>
          </a:p>
          <a:p>
            <a:r>
              <a:rPr lang="en-US" sz="1200"/>
              <a:t>BILHPN Central has been able to provide responses on approximately 50% of the survey. We reached out to some of the risk groups in October of 2023 to gather information on the Disability Competency Survey, and we’d like to reach out to the same groups for a very brief 30 minute survey to see if and how these are being done at the practice level. </a:t>
            </a:r>
            <a:r>
              <a:rPr lang="en-US" sz="1200" u="sng"/>
              <a:t>It is okay if these are not being done as we are providing an aggregate response to WellSense</a:t>
            </a:r>
            <a:r>
              <a:rPr lang="en-US" sz="1200"/>
              <a:t> and some of these are covered by WellSense. </a:t>
            </a:r>
          </a:p>
          <a:p>
            <a:r>
              <a:rPr lang="en-US" sz="1200"/>
              <a:t>We are looking at how broadly we are providing these at the practice as well as the ACO level. </a:t>
            </a:r>
          </a:p>
          <a:p>
            <a:endParaRPr lang="en-US" sz="1200"/>
          </a:p>
        </p:txBody>
      </p:sp>
      <p:sp>
        <p:nvSpPr>
          <p:cNvPr id="4" name="Text Placeholder 3">
            <a:extLst>
              <a:ext uri="{FF2B5EF4-FFF2-40B4-BE49-F238E27FC236}">
                <a16:creationId xmlns:a16="http://schemas.microsoft.com/office/drawing/2014/main" id="{EC28F366-3256-49E8-9CE1-54486D46BE63}"/>
              </a:ext>
            </a:extLst>
          </p:cNvPr>
          <p:cNvSpPr>
            <a:spLocks noGrp="1"/>
          </p:cNvSpPr>
          <p:nvPr>
            <p:ph type="body" sz="quarter" idx="17"/>
          </p:nvPr>
        </p:nvSpPr>
        <p:spPr/>
        <p:txBody>
          <a:bodyPr/>
          <a:lstStyle/>
          <a:p>
            <a:endParaRPr lang="en-US"/>
          </a:p>
          <a:p>
            <a:r>
              <a:rPr lang="en-US"/>
              <a:t>Health Equity and Language Access</a:t>
            </a:r>
          </a:p>
        </p:txBody>
      </p:sp>
      <p:sp>
        <p:nvSpPr>
          <p:cNvPr id="5" name="Slide Number Placeholder 4">
            <a:extLst>
              <a:ext uri="{FF2B5EF4-FFF2-40B4-BE49-F238E27FC236}">
                <a16:creationId xmlns:a16="http://schemas.microsoft.com/office/drawing/2014/main" id="{80C25730-6934-4671-A6D3-CE1E0DF1F130}"/>
              </a:ext>
            </a:extLst>
          </p:cNvPr>
          <p:cNvSpPr>
            <a:spLocks noGrp="1"/>
          </p:cNvSpPr>
          <p:nvPr>
            <p:ph type="sldNum" sz="quarter" idx="4"/>
          </p:nvPr>
        </p:nvSpPr>
        <p:spPr/>
        <p:txBody>
          <a:bodyPr/>
          <a:lstStyle/>
          <a:p>
            <a:fld id="{E8A74B61-50D3-3946-8366-1E447A2A8431}" type="slidenum">
              <a:rPr lang="en-US" smtClean="0"/>
              <a:pPr/>
              <a:t>20</a:t>
            </a:fld>
            <a:endParaRPr lang="en-US"/>
          </a:p>
        </p:txBody>
      </p:sp>
    </p:spTree>
    <p:extLst>
      <p:ext uri="{BB962C8B-B14F-4D97-AF65-F5344CB8AC3E}">
        <p14:creationId xmlns:p14="http://schemas.microsoft.com/office/powerpoint/2010/main" val="272144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F354B-F4EC-48E5-A590-01711253919B}"/>
              </a:ext>
            </a:extLst>
          </p:cNvPr>
          <p:cNvSpPr>
            <a:spLocks noGrp="1"/>
          </p:cNvSpPr>
          <p:nvPr>
            <p:ph idx="14"/>
          </p:nvPr>
        </p:nvSpPr>
        <p:spPr>
          <a:xfrm>
            <a:off x="431398" y="1120368"/>
            <a:ext cx="8277626" cy="5184420"/>
          </a:xfrm>
        </p:spPr>
        <p:txBody>
          <a:bodyPr/>
          <a:lstStyle/>
          <a:p>
            <a:pPr algn="ctr"/>
            <a:r>
              <a:rPr lang="en-US" sz="1200" b="1" u="sng"/>
              <a:t>Questions</a:t>
            </a:r>
          </a:p>
          <a:p>
            <a:pPr marL="342900" indent="-342900">
              <a:buAutoNum type="arabicParenR"/>
            </a:pPr>
            <a:r>
              <a:rPr lang="en-US" sz="1200"/>
              <a:t>Does your organization have a dedicated language services department, function, or area? If yes, please describe where the language services department fits within your organizational structure and the number of FTEs allocated to the department/function/area, including but not limited to staff interpreters, translation services, and administration. </a:t>
            </a:r>
          </a:p>
          <a:p>
            <a:pPr marL="342900" indent="-342900">
              <a:buAutoNum type="arabicParenR"/>
            </a:pPr>
            <a:r>
              <a:rPr lang="en-US" sz="1200"/>
              <a:t>Please describe how language services are administered at your organization (e.g., oversight of qualified interpreters and translators, coordinating requests for in-house or contracted interpretation and translation services, training staff on how to utilize language assistance services when serving members, assessment and improvement of the language services program). </a:t>
            </a:r>
          </a:p>
          <a:p>
            <a:pPr marL="342900" indent="-342900">
              <a:buAutoNum type="arabicParenR"/>
            </a:pPr>
            <a:r>
              <a:rPr lang="en-US" sz="1200"/>
              <a:t>Please list and describe the organization’s internal and external activities to ensure members are informed about the availability of language services (e.g., notices posted in the reception area and/or in examination rooms, call centers, on the organization’s website, etc.)</a:t>
            </a:r>
          </a:p>
          <a:p>
            <a:pPr marL="342900" indent="-342900">
              <a:buAutoNum type="arabicParenR"/>
            </a:pPr>
            <a:r>
              <a:rPr lang="en-US" sz="1200"/>
              <a:t>Please describe how your organization collects self-reported data from members on their preferred spoken and written language(s) for health care. Specifically, describe how and when members are invited to provide such data, in what setting(s), and any instruments used for collection. Please note, if any, differences in the processes for collecting self-reported data for preferred spoken and written language. </a:t>
            </a:r>
          </a:p>
          <a:p>
            <a:pPr marL="342900" indent="-342900">
              <a:buAutoNum type="arabicParenR"/>
            </a:pPr>
            <a:r>
              <a:rPr lang="en-US" sz="1200"/>
              <a:t>Please describe how your organization documents and communicates a member’s language preference to clinical and non-clinical staff that may interact with the member.</a:t>
            </a:r>
          </a:p>
          <a:p>
            <a:pPr marL="342900" indent="-342900">
              <a:buAutoNum type="arabicParenR"/>
            </a:pPr>
            <a:r>
              <a:rPr lang="en-US" sz="1200"/>
              <a:t>Does your organization provide translated written materials into other languages to members? If yes, please describe any policies that govern when and which written materials are translated (i.e. for documents that contain information that is critical for obtaining services and/or benefits such as application forms, consent forms, release of information, complaint forms, eligibility forms, </a:t>
            </a:r>
            <a:r>
              <a:rPr lang="en-US" sz="1200" err="1"/>
              <a:t>etc</a:t>
            </a:r>
            <a:r>
              <a:rPr lang="en-US" sz="1200"/>
              <a:t>).</a:t>
            </a:r>
          </a:p>
          <a:p>
            <a:pPr marL="342900" indent="-342900">
              <a:buAutoNum type="arabicParenR"/>
            </a:pPr>
            <a:r>
              <a:rPr lang="en-US" sz="1200"/>
              <a:t>How does your organization, and/or the organization(s) that you contract with for interpreter services, define competency for language access service providers? </a:t>
            </a:r>
          </a:p>
        </p:txBody>
      </p:sp>
      <p:sp>
        <p:nvSpPr>
          <p:cNvPr id="4" name="Text Placeholder 3">
            <a:extLst>
              <a:ext uri="{FF2B5EF4-FFF2-40B4-BE49-F238E27FC236}">
                <a16:creationId xmlns:a16="http://schemas.microsoft.com/office/drawing/2014/main" id="{EC28F366-3256-49E8-9CE1-54486D46BE63}"/>
              </a:ext>
            </a:extLst>
          </p:cNvPr>
          <p:cNvSpPr>
            <a:spLocks noGrp="1"/>
          </p:cNvSpPr>
          <p:nvPr>
            <p:ph type="body" sz="quarter" idx="17"/>
          </p:nvPr>
        </p:nvSpPr>
        <p:spPr/>
        <p:txBody>
          <a:bodyPr/>
          <a:lstStyle/>
          <a:p>
            <a:endParaRPr lang="en-US"/>
          </a:p>
          <a:p>
            <a:r>
              <a:rPr lang="en-US"/>
              <a:t>Health Equity and Language Access</a:t>
            </a:r>
          </a:p>
        </p:txBody>
      </p:sp>
      <p:sp>
        <p:nvSpPr>
          <p:cNvPr id="5" name="Slide Number Placeholder 4">
            <a:extLst>
              <a:ext uri="{FF2B5EF4-FFF2-40B4-BE49-F238E27FC236}">
                <a16:creationId xmlns:a16="http://schemas.microsoft.com/office/drawing/2014/main" id="{80C25730-6934-4671-A6D3-CE1E0DF1F130}"/>
              </a:ext>
            </a:extLst>
          </p:cNvPr>
          <p:cNvSpPr>
            <a:spLocks noGrp="1"/>
          </p:cNvSpPr>
          <p:nvPr>
            <p:ph type="sldNum" sz="quarter" idx="4"/>
          </p:nvPr>
        </p:nvSpPr>
        <p:spPr/>
        <p:txBody>
          <a:bodyPr/>
          <a:lstStyle/>
          <a:p>
            <a:fld id="{E8A74B61-50D3-3946-8366-1E447A2A8431}" type="slidenum">
              <a:rPr lang="en-US" smtClean="0"/>
              <a:pPr/>
              <a:t>21</a:t>
            </a:fld>
            <a:endParaRPr lang="en-US"/>
          </a:p>
        </p:txBody>
      </p:sp>
    </p:spTree>
    <p:extLst>
      <p:ext uri="{BB962C8B-B14F-4D97-AF65-F5344CB8AC3E}">
        <p14:creationId xmlns:p14="http://schemas.microsoft.com/office/powerpoint/2010/main" val="83924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F354B-F4EC-48E5-A590-01711253919B}"/>
              </a:ext>
            </a:extLst>
          </p:cNvPr>
          <p:cNvSpPr>
            <a:spLocks noGrp="1"/>
          </p:cNvSpPr>
          <p:nvPr>
            <p:ph idx="14"/>
          </p:nvPr>
        </p:nvSpPr>
        <p:spPr>
          <a:xfrm>
            <a:off x="431398" y="1120368"/>
            <a:ext cx="8277626" cy="5184420"/>
          </a:xfrm>
        </p:spPr>
        <p:txBody>
          <a:bodyPr/>
          <a:lstStyle/>
          <a:p>
            <a:pPr algn="ctr"/>
            <a:r>
              <a:rPr lang="en-US" sz="1200" b="1" u="sng"/>
              <a:t>Questions (</a:t>
            </a:r>
            <a:r>
              <a:rPr lang="en-US" sz="1200" b="1" u="sng" err="1"/>
              <a:t>Cont</a:t>
            </a:r>
            <a:r>
              <a:rPr lang="en-US" sz="1200" b="1" u="sng"/>
              <a:t>)</a:t>
            </a:r>
          </a:p>
          <a:p>
            <a:pPr marL="228600" indent="-228600">
              <a:buFont typeface="+mj-lt"/>
              <a:buAutoNum type="arabicParenR" startAt="8"/>
            </a:pPr>
            <a:r>
              <a:rPr lang="en-US" sz="1200"/>
              <a:t>How does your organization, and/or the organization that you contract with for interpreter services, ensure language access service providers are sufficiently competent to deliver services?</a:t>
            </a:r>
          </a:p>
          <a:p>
            <a:pPr marL="228600" indent="-228600">
              <a:buFont typeface="+mj-lt"/>
              <a:buAutoNum type="arabicParenR" startAt="8"/>
            </a:pPr>
            <a:r>
              <a:rPr lang="en-US" sz="1200"/>
              <a:t>If multilingual staff and providers are used to meet language access service needs, does your organization have </a:t>
            </a:r>
            <a:r>
              <a:rPr lang="en-US" sz="1200" err="1"/>
              <a:t>polic</a:t>
            </a:r>
            <a:r>
              <a:rPr lang="en-US" sz="1200"/>
              <a:t>(</a:t>
            </a:r>
            <a:r>
              <a:rPr lang="en-US" sz="1200" err="1"/>
              <a:t>ies</a:t>
            </a:r>
            <a:r>
              <a:rPr lang="en-US" sz="1200"/>
              <a:t>) in place to assess staff and provider fluency and ensure that they are sufficiently competent?  If yes, please describe the policy and process(es). </a:t>
            </a:r>
          </a:p>
          <a:p>
            <a:pPr marL="228600" indent="-228600">
              <a:buFont typeface="+mj-lt"/>
              <a:buAutoNum type="arabicParenR" startAt="8"/>
            </a:pPr>
            <a:r>
              <a:rPr lang="en-US" sz="1200"/>
              <a:t> Does your organization collect feedback on members’ experience with language access services? Does your organization collect feedback from providers on their experience with language access services? Please describe</a:t>
            </a:r>
          </a:p>
          <a:p>
            <a:endParaRPr lang="en-US"/>
          </a:p>
          <a:p>
            <a:endParaRPr lang="en-US" sz="1200"/>
          </a:p>
        </p:txBody>
      </p:sp>
      <p:sp>
        <p:nvSpPr>
          <p:cNvPr id="4" name="Text Placeholder 3">
            <a:extLst>
              <a:ext uri="{FF2B5EF4-FFF2-40B4-BE49-F238E27FC236}">
                <a16:creationId xmlns:a16="http://schemas.microsoft.com/office/drawing/2014/main" id="{EC28F366-3256-49E8-9CE1-54486D46BE63}"/>
              </a:ext>
            </a:extLst>
          </p:cNvPr>
          <p:cNvSpPr>
            <a:spLocks noGrp="1"/>
          </p:cNvSpPr>
          <p:nvPr>
            <p:ph type="body" sz="quarter" idx="17"/>
          </p:nvPr>
        </p:nvSpPr>
        <p:spPr/>
        <p:txBody>
          <a:bodyPr/>
          <a:lstStyle/>
          <a:p>
            <a:endParaRPr lang="en-US"/>
          </a:p>
          <a:p>
            <a:r>
              <a:rPr lang="en-US"/>
              <a:t>Health Equity and Language Access</a:t>
            </a:r>
          </a:p>
        </p:txBody>
      </p:sp>
      <p:sp>
        <p:nvSpPr>
          <p:cNvPr id="5" name="Slide Number Placeholder 4">
            <a:extLst>
              <a:ext uri="{FF2B5EF4-FFF2-40B4-BE49-F238E27FC236}">
                <a16:creationId xmlns:a16="http://schemas.microsoft.com/office/drawing/2014/main" id="{80C25730-6934-4671-A6D3-CE1E0DF1F130}"/>
              </a:ext>
            </a:extLst>
          </p:cNvPr>
          <p:cNvSpPr>
            <a:spLocks noGrp="1"/>
          </p:cNvSpPr>
          <p:nvPr>
            <p:ph type="sldNum" sz="quarter" idx="4"/>
          </p:nvPr>
        </p:nvSpPr>
        <p:spPr/>
        <p:txBody>
          <a:bodyPr/>
          <a:lstStyle/>
          <a:p>
            <a:fld id="{E8A74B61-50D3-3946-8366-1E447A2A8431}" type="slidenum">
              <a:rPr lang="en-US" smtClean="0"/>
              <a:pPr/>
              <a:t>22</a:t>
            </a:fld>
            <a:endParaRPr lang="en-US"/>
          </a:p>
        </p:txBody>
      </p:sp>
      <p:sp>
        <p:nvSpPr>
          <p:cNvPr id="2" name="TextBox 1">
            <a:extLst>
              <a:ext uri="{FF2B5EF4-FFF2-40B4-BE49-F238E27FC236}">
                <a16:creationId xmlns:a16="http://schemas.microsoft.com/office/drawing/2014/main" id="{15E73A43-0CE3-C8DE-16D2-2A754C654B90}"/>
              </a:ext>
            </a:extLst>
          </p:cNvPr>
          <p:cNvSpPr txBox="1"/>
          <p:nvPr/>
        </p:nvSpPr>
        <p:spPr>
          <a:xfrm>
            <a:off x="538208" y="5420927"/>
            <a:ext cx="8067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Questions? Email </a:t>
            </a:r>
            <a:r>
              <a:rPr lang="en-US">
                <a:ea typeface="+mn-lt"/>
                <a:cs typeface="+mn-lt"/>
                <a:hlinkClick r:id="rId2"/>
              </a:rPr>
              <a:t>Nicole.DiGirolamo@lahey.org</a:t>
            </a:r>
            <a:r>
              <a:rPr lang="en-US">
                <a:ea typeface="+mn-lt"/>
                <a:cs typeface="+mn-lt"/>
              </a:rPr>
              <a:t> and </a:t>
            </a:r>
            <a:r>
              <a:rPr lang="en-US">
                <a:ea typeface="+mn-lt"/>
                <a:cs typeface="+mn-lt"/>
                <a:hlinkClick r:id="rId3"/>
              </a:rPr>
              <a:t>dcurley1@bidmc.harvard.edu</a:t>
            </a:r>
            <a:r>
              <a:rPr lang="en-US">
                <a:ea typeface="+mn-lt"/>
                <a:cs typeface="+mn-lt"/>
              </a:rPr>
              <a:t> </a:t>
            </a:r>
            <a:endParaRPr lang="en-US">
              <a:cs typeface="Arial"/>
            </a:endParaRPr>
          </a:p>
        </p:txBody>
      </p:sp>
    </p:spTree>
    <p:extLst>
      <p:ext uri="{BB962C8B-B14F-4D97-AF65-F5344CB8AC3E}">
        <p14:creationId xmlns:p14="http://schemas.microsoft.com/office/powerpoint/2010/main" val="167336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395299" y="5383121"/>
            <a:ext cx="8292558" cy="1072860"/>
          </a:xfrm>
        </p:spPr>
        <p:txBody>
          <a:bodyPr/>
          <a:lstStyle/>
          <a:p>
            <a:r>
              <a:rPr lang="en-US" sz="3800">
                <a:cs typeface="Arial"/>
              </a:rPr>
              <a:t>Closing</a:t>
            </a:r>
            <a:endParaRPr lang="en-US"/>
          </a:p>
        </p:txBody>
      </p:sp>
    </p:spTree>
    <p:extLst>
      <p:ext uri="{BB962C8B-B14F-4D97-AF65-F5344CB8AC3E}">
        <p14:creationId xmlns:p14="http://schemas.microsoft.com/office/powerpoint/2010/main" val="1397952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35070D-87A3-9804-422A-9067856248E2}"/>
              </a:ext>
            </a:extLst>
          </p:cNvPr>
          <p:cNvSpPr txBox="1"/>
          <p:nvPr/>
        </p:nvSpPr>
        <p:spPr>
          <a:xfrm>
            <a:off x="431987" y="1422576"/>
            <a:ext cx="8350623" cy="48167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3995" indent="-213995">
              <a:buFont typeface="Arial"/>
              <a:buChar char="•"/>
            </a:pPr>
            <a:r>
              <a:rPr lang="en-US" sz="1350">
                <a:solidFill>
                  <a:srgbClr val="002060"/>
                </a:solidFill>
                <a:cs typeface="Arial"/>
              </a:rPr>
              <a:t>BILHPN Website – </a:t>
            </a:r>
            <a:r>
              <a:rPr lang="en-US" sz="1350">
                <a:solidFill>
                  <a:srgbClr val="002060"/>
                </a:solidFill>
                <a:cs typeface="Arial"/>
                <a:hlinkClick r:id="rId2">
                  <a:extLst>
                    <a:ext uri="{A12FA001-AC4F-418D-AE19-62706E023703}">
                      <ahyp:hlinkClr xmlns:ahyp="http://schemas.microsoft.com/office/drawing/2018/hyperlinkcolor" val="tx"/>
                    </a:ext>
                  </a:extLst>
                </a:hlinkClick>
              </a:rPr>
              <a:t>Tiering Page</a:t>
            </a:r>
            <a:endParaRPr lang="en-US"/>
          </a:p>
          <a:p>
            <a:endParaRPr lang="en-US" sz="1350">
              <a:solidFill>
                <a:srgbClr val="002060"/>
              </a:solidFill>
              <a:cs typeface="Arial"/>
            </a:endParaRPr>
          </a:p>
          <a:p>
            <a:pPr marL="213995" indent="-213995">
              <a:buFont typeface="Arial"/>
              <a:buChar char="•"/>
            </a:pPr>
            <a:r>
              <a:rPr lang="en-US" sz="1350">
                <a:solidFill>
                  <a:srgbClr val="002060"/>
                </a:solidFill>
                <a:cs typeface="Arial"/>
              </a:rPr>
              <a:t>Next MassHealth Tiering Office Hours:</a:t>
            </a:r>
          </a:p>
          <a:p>
            <a:pPr marL="556895" lvl="1" indent="-213995">
              <a:buFont typeface="Arial"/>
              <a:buChar char="•"/>
            </a:pPr>
            <a:r>
              <a:rPr lang="en-US" sz="1350">
                <a:solidFill>
                  <a:srgbClr val="002060"/>
                </a:solidFill>
                <a:cs typeface="Arial"/>
              </a:rPr>
              <a:t>Thursday Jan. 25th @ 1PM – </a:t>
            </a:r>
            <a:r>
              <a:rPr lang="en-US" sz="1350">
                <a:solidFill>
                  <a:srgbClr val="002060"/>
                </a:solidFill>
                <a:cs typeface="Arial"/>
                <a:hlinkClick r:id="rId3">
                  <a:extLst>
                    <a:ext uri="{A12FA001-AC4F-418D-AE19-62706E023703}">
                      <ahyp:hlinkClr xmlns:ahyp="http://schemas.microsoft.com/office/drawing/2018/hyperlinkcolor" val="tx"/>
                    </a:ext>
                  </a:extLst>
                </a:hlinkClick>
              </a:rPr>
              <a:t>Zoom Link</a:t>
            </a:r>
          </a:p>
          <a:p>
            <a:pPr marL="899795" lvl="2" indent="-213995">
              <a:buFont typeface="Arial"/>
              <a:buChar char="•"/>
            </a:pPr>
            <a:r>
              <a:rPr lang="en-US" sz="1350">
                <a:solidFill>
                  <a:srgbClr val="002060"/>
                </a:solidFill>
                <a:cs typeface="Arial"/>
              </a:rPr>
              <a:t>Agenda: Tiering Updates for 2024, MassHealth Quality Metrics</a:t>
            </a:r>
          </a:p>
          <a:p>
            <a:pPr marL="556895" lvl="1" indent="-213995">
              <a:buFont typeface="Arial"/>
              <a:buChar char="•"/>
            </a:pPr>
            <a:endParaRPr lang="en-US" sz="1350">
              <a:solidFill>
                <a:srgbClr val="002060"/>
              </a:solidFill>
              <a:cs typeface="Arial"/>
            </a:endParaRPr>
          </a:p>
          <a:p>
            <a:pPr marL="213995" indent="-213995">
              <a:buFont typeface="Arial"/>
              <a:buChar char="•"/>
            </a:pPr>
            <a:r>
              <a:rPr lang="en-US" sz="1350">
                <a:solidFill>
                  <a:srgbClr val="002060"/>
                </a:solidFill>
                <a:cs typeface="Arial"/>
              </a:rPr>
              <a:t>MH Tiering Update Emails – If you or a colleague need to be added to the email list, please contact Kat or Alanna. </a:t>
            </a:r>
          </a:p>
          <a:p>
            <a:pPr marL="213995" indent="-213995">
              <a:buFont typeface="Arial"/>
              <a:buChar char="•"/>
            </a:pPr>
            <a:endParaRPr lang="en-US" sz="1350">
              <a:solidFill>
                <a:srgbClr val="002060"/>
              </a:solidFill>
              <a:cs typeface="Arial"/>
            </a:endParaRPr>
          </a:p>
          <a:p>
            <a:pPr marL="213995" indent="-213995">
              <a:buFont typeface="Arial"/>
              <a:buChar char="•"/>
            </a:pPr>
            <a:r>
              <a:rPr lang="en-US" sz="1350">
                <a:solidFill>
                  <a:srgbClr val="002060"/>
                </a:solidFill>
                <a:cs typeface="Arial"/>
              </a:rPr>
              <a:t>Tiering Question Form– For specific topics to be covered at Office Hours, submit questions to the </a:t>
            </a:r>
            <a:r>
              <a:rPr lang="en-US" sz="1350">
                <a:solidFill>
                  <a:srgbClr val="002060"/>
                </a:solidFill>
                <a:cs typeface="Arial"/>
                <a:hlinkClick r:id="rId4">
                  <a:extLst>
                    <a:ext uri="{A12FA001-AC4F-418D-AE19-62706E023703}">
                      <ahyp:hlinkClr xmlns:ahyp="http://schemas.microsoft.com/office/drawing/2018/hyperlinkcolor" val="tx"/>
                    </a:ext>
                  </a:extLst>
                </a:hlinkClick>
              </a:rPr>
              <a:t>Microsoft Form</a:t>
            </a:r>
            <a:r>
              <a:rPr lang="en-US" sz="1350">
                <a:solidFill>
                  <a:srgbClr val="002060"/>
                </a:solidFill>
                <a:cs typeface="Arial"/>
              </a:rPr>
              <a:t> at any time. </a:t>
            </a: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pPr algn="ctr"/>
            <a:endParaRPr lang="en-US" sz="1125">
              <a:solidFill>
                <a:srgbClr val="002060"/>
              </a:solidFill>
              <a:cs typeface="Arial"/>
            </a:endParaRPr>
          </a:p>
          <a:p>
            <a:pPr algn="ctr"/>
            <a:endParaRPr lang="en-US" sz="1125">
              <a:solidFill>
                <a:srgbClr val="002060"/>
              </a:solidFill>
              <a:cs typeface="Arial"/>
            </a:endParaRPr>
          </a:p>
          <a:p>
            <a:pPr algn="ctr"/>
            <a:endParaRPr lang="en-US" sz="1100">
              <a:solidFill>
                <a:srgbClr val="002060"/>
              </a:solidFill>
              <a:cs typeface="Arial"/>
            </a:endParaRPr>
          </a:p>
          <a:p>
            <a:pPr algn="ctr"/>
            <a:endParaRPr lang="en-US" sz="1100">
              <a:solidFill>
                <a:srgbClr val="002060"/>
              </a:solidFill>
              <a:cs typeface="Arial"/>
            </a:endParaRPr>
          </a:p>
          <a:p>
            <a:pPr algn="ctr"/>
            <a:endParaRPr lang="en-US" sz="1100">
              <a:solidFill>
                <a:srgbClr val="002060"/>
              </a:solidFill>
              <a:cs typeface="Arial"/>
            </a:endParaRPr>
          </a:p>
          <a:p>
            <a:pPr algn="ctr"/>
            <a:r>
              <a:rPr lang="en-US" sz="1400">
                <a:solidFill>
                  <a:srgbClr val="002060"/>
                </a:solidFill>
                <a:cs typeface="Arial"/>
              </a:rPr>
              <a:t>For questions, please contact Alanna Daley (</a:t>
            </a:r>
            <a:r>
              <a:rPr lang="en-US" sz="1400">
                <a:solidFill>
                  <a:srgbClr val="002060"/>
                </a:solidFill>
                <a:cs typeface="Arial"/>
                <a:hlinkClick r:id="rId5">
                  <a:extLst>
                    <a:ext uri="{A12FA001-AC4F-418D-AE19-62706E023703}">
                      <ahyp:hlinkClr xmlns:ahyp="http://schemas.microsoft.com/office/drawing/2018/hyperlinkcolor" val="tx"/>
                    </a:ext>
                  </a:extLst>
                </a:hlinkClick>
              </a:rPr>
              <a:t>alanna.m.daley@lahey.org</a:t>
            </a:r>
            <a:r>
              <a:rPr lang="en-US" sz="1400">
                <a:solidFill>
                  <a:srgbClr val="002060"/>
                </a:solidFill>
                <a:cs typeface="Arial"/>
              </a:rPr>
              <a:t>) and Kat Koch (</a:t>
            </a:r>
            <a:r>
              <a:rPr lang="en-US" sz="1400">
                <a:solidFill>
                  <a:srgbClr val="002060"/>
                </a:solidFill>
                <a:cs typeface="Arial"/>
                <a:hlinkClick r:id="rId6">
                  <a:extLst>
                    <a:ext uri="{A12FA001-AC4F-418D-AE19-62706E023703}">
                      <ahyp:hlinkClr xmlns:ahyp="http://schemas.microsoft.com/office/drawing/2018/hyperlinkcolor" val="tx"/>
                    </a:ext>
                  </a:extLst>
                </a:hlinkClick>
              </a:rPr>
              <a:t>Katerina.koch@lahey.org</a:t>
            </a:r>
            <a:r>
              <a:rPr lang="en-US" sz="1400">
                <a:solidFill>
                  <a:srgbClr val="002060"/>
                </a:solidFill>
                <a:cs typeface="Arial"/>
              </a:rPr>
              <a:t>)</a:t>
            </a:r>
            <a:endParaRPr lang="en-US" sz="1400">
              <a:cs typeface="Arial"/>
            </a:endParaRPr>
          </a:p>
          <a:p>
            <a:endParaRPr lang="en-US" sz="1350">
              <a:solidFill>
                <a:srgbClr val="002060"/>
              </a:solidFill>
              <a:cs typeface="Arial"/>
            </a:endParaRPr>
          </a:p>
        </p:txBody>
      </p:sp>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3175" y="-523986"/>
            <a:ext cx="8280401" cy="3504032"/>
          </a:xfrm>
        </p:spPr>
        <p:txBody>
          <a:bodyPr/>
          <a:lstStyle/>
          <a:p>
            <a:pPr fontAlgn="base"/>
            <a:r>
              <a:rPr lang="en-US"/>
              <a:t> </a:t>
            </a:r>
          </a:p>
          <a:p>
            <a:pPr fontAlgn="base"/>
            <a:r>
              <a:rPr lang="en-US"/>
              <a:t> </a:t>
            </a: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pPr/>
              <a:t>24</a:t>
            </a:fld>
            <a:endParaRPr lang="en-US"/>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p>
          <a:p>
            <a:r>
              <a:rPr lang="en-GB"/>
              <a:t>Follow Up &amp; Tiering Resources</a:t>
            </a:r>
            <a:endParaRPr lang="en-GB">
              <a:cs typeface="Arial"/>
            </a:endParaRPr>
          </a:p>
        </p:txBody>
      </p:sp>
    </p:spTree>
    <p:extLst>
      <p:ext uri="{BB962C8B-B14F-4D97-AF65-F5344CB8AC3E}">
        <p14:creationId xmlns:p14="http://schemas.microsoft.com/office/powerpoint/2010/main" val="325212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94D29A-B2B6-C934-29AC-068B18116E4A}"/>
              </a:ext>
            </a:extLst>
          </p:cNvPr>
          <p:cNvSpPr>
            <a:spLocks noGrp="1"/>
          </p:cNvSpPr>
          <p:nvPr>
            <p:ph type="body" sz="quarter" idx="17"/>
          </p:nvPr>
        </p:nvSpPr>
        <p:spPr/>
        <p:txBody>
          <a:bodyPr/>
          <a:lstStyle/>
          <a:p>
            <a:r>
              <a:rPr lang="en-US">
                <a:cs typeface="Arial"/>
              </a:rPr>
              <a:t>Agenda</a:t>
            </a:r>
          </a:p>
        </p:txBody>
      </p:sp>
      <p:sp>
        <p:nvSpPr>
          <p:cNvPr id="5" name="Slide Number Placeholder 4">
            <a:extLst>
              <a:ext uri="{FF2B5EF4-FFF2-40B4-BE49-F238E27FC236}">
                <a16:creationId xmlns:a16="http://schemas.microsoft.com/office/drawing/2014/main" id="{21FB0A45-84EE-895F-E03E-2DA135CD16F3}"/>
              </a:ext>
            </a:extLst>
          </p:cNvPr>
          <p:cNvSpPr>
            <a:spLocks noGrp="1"/>
          </p:cNvSpPr>
          <p:nvPr>
            <p:ph type="sldNum" sz="quarter" idx="4"/>
          </p:nvPr>
        </p:nvSpPr>
        <p:spPr/>
        <p:txBody>
          <a:bodyPr/>
          <a:lstStyle/>
          <a:p>
            <a:fld id="{E8A74B61-50D3-3946-8366-1E447A2A8431}" type="slidenum">
              <a:rPr lang="en-US" smtClean="0"/>
              <a:pPr/>
              <a:t>3</a:t>
            </a:fld>
            <a:endParaRPr lang="en-US"/>
          </a:p>
        </p:txBody>
      </p:sp>
      <p:sp>
        <p:nvSpPr>
          <p:cNvPr id="6" name="TextBox 5">
            <a:extLst>
              <a:ext uri="{FF2B5EF4-FFF2-40B4-BE49-F238E27FC236}">
                <a16:creationId xmlns:a16="http://schemas.microsoft.com/office/drawing/2014/main" id="{08567C4F-BB20-F42B-2A32-232B77432181}"/>
              </a:ext>
            </a:extLst>
          </p:cNvPr>
          <p:cNvSpPr txBox="1"/>
          <p:nvPr/>
        </p:nvSpPr>
        <p:spPr>
          <a:xfrm>
            <a:off x="382482" y="1111868"/>
            <a:ext cx="8681461" cy="31658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1500" b="1">
                <a:solidFill>
                  <a:srgbClr val="183E75"/>
                </a:solidFill>
                <a:cs typeface="Arial"/>
              </a:rPr>
              <a:t>Tiering Timeline – Planning for 2024</a:t>
            </a:r>
            <a:endParaRPr lang="en-US" sz="1500" b="1">
              <a:solidFill>
                <a:srgbClr val="000000"/>
              </a:solidFill>
              <a:cs typeface="Arial"/>
            </a:endParaRPr>
          </a:p>
          <a:p>
            <a:pPr marL="285750" indent="-285750">
              <a:lnSpc>
                <a:spcPct val="150000"/>
              </a:lnSpc>
              <a:buFont typeface="Arial"/>
              <a:buChar char="•"/>
            </a:pPr>
            <a:r>
              <a:rPr lang="en-US" sz="1500" b="1">
                <a:solidFill>
                  <a:srgbClr val="183E75"/>
                </a:solidFill>
                <a:cs typeface="Arial"/>
              </a:rPr>
              <a:t>HRSN Workflow Review</a:t>
            </a:r>
            <a:endParaRPr lang="en-US" sz="1500" b="1">
              <a:solidFill>
                <a:srgbClr val="000000"/>
              </a:solidFill>
              <a:cs typeface="Arial"/>
            </a:endParaRPr>
          </a:p>
          <a:p>
            <a:pPr marL="742950" lvl="1" indent="-285750">
              <a:lnSpc>
                <a:spcPct val="150000"/>
              </a:lnSpc>
              <a:buFont typeface="Arial"/>
              <a:buChar char="•"/>
            </a:pPr>
            <a:r>
              <a:rPr lang="en-US" sz="1500">
                <a:solidFill>
                  <a:srgbClr val="183E75"/>
                </a:solidFill>
                <a:cs typeface="Arial"/>
              </a:rPr>
              <a:t>CHW Referral – Matt McVety, Manager of Social and Behavioral Services</a:t>
            </a:r>
            <a:endParaRPr lang="en-US" sz="1500">
              <a:solidFill>
                <a:srgbClr val="000000"/>
              </a:solidFill>
              <a:cs typeface="Arial"/>
            </a:endParaRPr>
          </a:p>
          <a:p>
            <a:pPr marL="742950" lvl="1" indent="-285750">
              <a:lnSpc>
                <a:spcPct val="150000"/>
              </a:lnSpc>
              <a:buFont typeface="Arial,Sans-Serif"/>
              <a:buChar char="•"/>
            </a:pPr>
            <a:r>
              <a:rPr lang="en-US" sz="1500">
                <a:solidFill>
                  <a:srgbClr val="183E75"/>
                </a:solidFill>
                <a:cs typeface="Arial"/>
              </a:rPr>
              <a:t>2024 MH HRSN Reporting</a:t>
            </a:r>
          </a:p>
          <a:p>
            <a:pPr marL="285750" indent="-285750">
              <a:lnSpc>
                <a:spcPct val="150000"/>
              </a:lnSpc>
              <a:buFont typeface="Arial"/>
              <a:buChar char="•"/>
            </a:pPr>
            <a:r>
              <a:rPr lang="en-US" sz="1500" b="1">
                <a:solidFill>
                  <a:srgbClr val="183E75"/>
                </a:solidFill>
                <a:cs typeface="Arial"/>
              </a:rPr>
              <a:t>Language Access Self Report Assessment – </a:t>
            </a:r>
            <a:r>
              <a:rPr lang="en-US" sz="1500">
                <a:solidFill>
                  <a:srgbClr val="183E75"/>
                </a:solidFill>
                <a:cs typeface="Arial"/>
              </a:rPr>
              <a:t>Dan Curley, Manager of Medicaid</a:t>
            </a:r>
            <a:r>
              <a:rPr lang="en-US" sz="1500" b="1">
                <a:solidFill>
                  <a:srgbClr val="183E75"/>
                </a:solidFill>
                <a:cs typeface="Arial"/>
              </a:rPr>
              <a:t> </a:t>
            </a:r>
            <a:r>
              <a:rPr lang="en-US" sz="1500">
                <a:solidFill>
                  <a:srgbClr val="183E75"/>
                </a:solidFill>
                <a:cs typeface="Arial"/>
              </a:rPr>
              <a:t>Programs</a:t>
            </a:r>
            <a:endParaRPr lang="en-US" sz="1500">
              <a:solidFill>
                <a:srgbClr val="000000"/>
              </a:solidFill>
              <a:cs typeface="Arial"/>
            </a:endParaRPr>
          </a:p>
          <a:p>
            <a:pPr marL="285750" indent="-285750">
              <a:lnSpc>
                <a:spcPct val="150000"/>
              </a:lnSpc>
              <a:buFont typeface="Arial"/>
              <a:buChar char="•"/>
            </a:pPr>
            <a:r>
              <a:rPr lang="en-US" sz="1500" b="1">
                <a:solidFill>
                  <a:srgbClr val="183E75"/>
                </a:solidFill>
                <a:cs typeface="Arial"/>
              </a:rPr>
              <a:t>Q&amp;A</a:t>
            </a:r>
            <a:endParaRPr lang="en-US" sz="1500" b="1">
              <a:cs typeface="Arial"/>
            </a:endParaRPr>
          </a:p>
          <a:p>
            <a:pPr marL="285750" indent="-285750">
              <a:lnSpc>
                <a:spcPct val="150000"/>
              </a:lnSpc>
              <a:buFont typeface="Arial"/>
              <a:buChar char="•"/>
            </a:pPr>
            <a:r>
              <a:rPr lang="en-US" sz="1500" b="1">
                <a:solidFill>
                  <a:srgbClr val="183E75"/>
                </a:solidFill>
                <a:cs typeface="Arial"/>
              </a:rPr>
              <a:t>Closing</a:t>
            </a:r>
          </a:p>
          <a:p>
            <a:pPr marL="742950" lvl="1" indent="-285750">
              <a:lnSpc>
                <a:spcPct val="150000"/>
              </a:lnSpc>
              <a:buFont typeface="Arial"/>
              <a:buChar char="•"/>
            </a:pPr>
            <a:r>
              <a:rPr lang="en-US" sz="1500">
                <a:solidFill>
                  <a:srgbClr val="183E75"/>
                </a:solidFill>
                <a:cs typeface="Arial"/>
              </a:rPr>
              <a:t>Tiering Resources</a:t>
            </a:r>
          </a:p>
          <a:p>
            <a:pPr marL="742950" lvl="1" indent="-285750">
              <a:lnSpc>
                <a:spcPct val="150000"/>
              </a:lnSpc>
              <a:buFont typeface="Arial"/>
              <a:buChar char="•"/>
            </a:pPr>
            <a:r>
              <a:rPr lang="en-US" sz="1500">
                <a:solidFill>
                  <a:srgbClr val="183E75"/>
                </a:solidFill>
                <a:cs typeface="Arial"/>
              </a:rPr>
              <a:t>Next Meeting - January 25th, 1-2 PM</a:t>
            </a:r>
          </a:p>
        </p:txBody>
      </p:sp>
    </p:spTree>
    <p:extLst>
      <p:ext uri="{BB962C8B-B14F-4D97-AF65-F5344CB8AC3E}">
        <p14:creationId xmlns:p14="http://schemas.microsoft.com/office/powerpoint/2010/main" val="243436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404194" y="5018428"/>
            <a:ext cx="7652123" cy="1072860"/>
          </a:xfrm>
        </p:spPr>
        <p:txBody>
          <a:bodyPr/>
          <a:lstStyle/>
          <a:p>
            <a:r>
              <a:rPr lang="en-US">
                <a:cs typeface="Arial"/>
              </a:rPr>
              <a:t>Planning for 2024</a:t>
            </a:r>
            <a:endParaRPr lang="en-US"/>
          </a:p>
        </p:txBody>
      </p:sp>
    </p:spTree>
    <p:extLst>
      <p:ext uri="{BB962C8B-B14F-4D97-AF65-F5344CB8AC3E}">
        <p14:creationId xmlns:p14="http://schemas.microsoft.com/office/powerpoint/2010/main" val="106251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22905" y="1367160"/>
            <a:ext cx="8280401" cy="4672042"/>
          </a:xfrm>
        </p:spPr>
        <p:txBody>
          <a:bodyPr/>
          <a:lstStyle/>
          <a:p>
            <a:pPr marL="257175" indent="-257175">
              <a:buFont typeface="Arial,Sans-Serif" panose="020B0604020202020204" pitchFamily="34" charset="0"/>
              <a:buChar char="•"/>
            </a:pPr>
            <a:r>
              <a:rPr lang="en-US" sz="1500">
                <a:cs typeface="Arial"/>
              </a:rPr>
              <a:t>We encourage practices to </a:t>
            </a:r>
            <a:r>
              <a:rPr lang="en-US" sz="1500" b="1" i="1">
                <a:cs typeface="Arial"/>
              </a:rPr>
              <a:t>continue filling out tracking grids</a:t>
            </a:r>
            <a:r>
              <a:rPr lang="en-US" sz="1500">
                <a:cs typeface="Arial"/>
              </a:rPr>
              <a:t> and reviewing the Tiering Requirement workflows. </a:t>
            </a:r>
            <a:endParaRPr lang="en-US">
              <a:cs typeface="Arial"/>
            </a:endParaRPr>
          </a:p>
          <a:p>
            <a:pPr marL="257175" indent="-257175">
              <a:buFont typeface="Arial,Sans-Serif" panose="020B0604020202020204" pitchFamily="34" charset="0"/>
              <a:buChar char="•"/>
            </a:pPr>
            <a:r>
              <a:rPr lang="en-US" sz="1500" err="1">
                <a:cs typeface="Arial"/>
              </a:rPr>
              <a:t>WellSense</a:t>
            </a:r>
            <a:r>
              <a:rPr lang="en-US" sz="1500">
                <a:cs typeface="Arial"/>
              </a:rPr>
              <a:t> has alluded to the possibility that MassHealth will conduct Tier Compliance Audits on quarterly basis rather than annually in the remaining years of the MH ACO. More information on the audit schedule will be shared as we receive it. </a:t>
            </a:r>
            <a:endParaRPr lang="en-US">
              <a:cs typeface="Arial"/>
            </a:endParaRPr>
          </a:p>
          <a:p>
            <a:pPr marL="257175" indent="-257175">
              <a:buFont typeface="Arial,Sans-Serif" panose="020B0604020202020204" pitchFamily="34" charset="0"/>
              <a:buChar char="•"/>
            </a:pPr>
            <a:endParaRPr lang="en-US" sz="1500">
              <a:cs typeface="Arial"/>
            </a:endParaRPr>
          </a:p>
          <a:p>
            <a:pPr marL="257175" indent="-257175">
              <a:buFont typeface="Arial,Sans-Serif" panose="020B0604020202020204" pitchFamily="34" charset="0"/>
              <a:buChar char="•"/>
            </a:pPr>
            <a:r>
              <a:rPr lang="en-US" sz="1500">
                <a:cs typeface="Arial"/>
              </a:rPr>
              <a:t>Practices that were audited in 2023 may be audited again in 2024.  </a:t>
            </a:r>
          </a:p>
          <a:p>
            <a:pPr marL="257175" indent="-257175">
              <a:buFont typeface="Arial,Sans-Serif" panose="020B0604020202020204" pitchFamily="34" charset="0"/>
              <a:buChar char="•"/>
            </a:pPr>
            <a:r>
              <a:rPr lang="en-US" sz="1500">
                <a:cs typeface="Arial"/>
              </a:rPr>
              <a:t>Practices that</a:t>
            </a:r>
            <a:r>
              <a:rPr lang="en-US" sz="1500" i="1">
                <a:cs typeface="Arial"/>
              </a:rPr>
              <a:t> </a:t>
            </a:r>
            <a:r>
              <a:rPr lang="en-US" sz="1500" b="1" i="1">
                <a:cs typeface="Arial"/>
              </a:rPr>
              <a:t>were not</a:t>
            </a:r>
            <a:r>
              <a:rPr lang="en-US" sz="1500">
                <a:cs typeface="Arial"/>
              </a:rPr>
              <a:t> audited this past cycle and </a:t>
            </a:r>
            <a:r>
              <a:rPr lang="en-US" sz="1500" b="1" i="1">
                <a:cs typeface="Arial"/>
              </a:rPr>
              <a:t>did not </a:t>
            </a:r>
            <a:r>
              <a:rPr lang="en-US" sz="1500" b="1" i="1" err="1">
                <a:cs typeface="Arial"/>
              </a:rPr>
              <a:t>reattest</a:t>
            </a:r>
            <a:r>
              <a:rPr lang="en-US" sz="1500">
                <a:cs typeface="Arial"/>
              </a:rPr>
              <a:t> to a higher tier for 2024 may still be selected for an audit in 2024.</a:t>
            </a:r>
          </a:p>
          <a:p>
            <a:pPr marL="257175" indent="-257175">
              <a:buFont typeface="Arial,Sans-Serif" panose="020B0604020202020204" pitchFamily="34" charset="0"/>
              <a:buChar char="•"/>
            </a:pPr>
            <a:endParaRPr lang="en-US" sz="1500">
              <a:cs typeface="Arial"/>
            </a:endParaRPr>
          </a:p>
          <a:p>
            <a:pPr marL="257175" indent="-257175">
              <a:buFont typeface="Arial,Sans-Serif" panose="020B0604020202020204" pitchFamily="34" charset="0"/>
              <a:buChar char="•"/>
            </a:pPr>
            <a:r>
              <a:rPr lang="en-US" sz="1500">
                <a:cs typeface="Arial"/>
              </a:rPr>
              <a:t>Practices that will be changing the population that they serve </a:t>
            </a:r>
            <a:r>
              <a:rPr lang="en-US" sz="1500" b="1" i="1">
                <a:cs typeface="Arial"/>
              </a:rPr>
              <a:t>may have to resubmit Appendix K</a:t>
            </a:r>
            <a:r>
              <a:rPr lang="en-US" sz="1500">
                <a:cs typeface="Arial"/>
              </a:rPr>
              <a:t> with the updated practice demographics. This question is outstanding to the State. </a:t>
            </a:r>
          </a:p>
          <a:p>
            <a:pPr marL="257175" indent="-257175">
              <a:buFont typeface="Arial,Sans-Serif" panose="020B0604020202020204" pitchFamily="34" charset="0"/>
              <a:buChar char="•"/>
            </a:pPr>
            <a:endParaRPr lang="en-US" sz="1500">
              <a:cs typeface="Arial"/>
            </a:endParaRPr>
          </a:p>
          <a:p>
            <a:endParaRPr lang="en-US" sz="1500">
              <a:cs typeface="Arial"/>
            </a:endParaRPr>
          </a:p>
          <a:p>
            <a:endParaRPr lang="en-US" sz="1425">
              <a:cs typeface="Arial"/>
            </a:endParaRPr>
          </a:p>
          <a:p>
            <a:endParaRPr lang="en-GB" sz="1425">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pPr/>
              <a:t>5</a:t>
            </a:fld>
            <a:endParaRPr lang="en-US"/>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a:xfrm>
            <a:off x="421594" y="629133"/>
            <a:ext cx="8280401" cy="568321"/>
          </a:xfrm>
        </p:spPr>
        <p:txBody>
          <a:bodyPr/>
          <a:lstStyle/>
          <a:p>
            <a:endParaRPr lang="en-GB"/>
          </a:p>
          <a:p>
            <a:r>
              <a:rPr lang="en-GB"/>
              <a:t>2024 Tiering Expectations</a:t>
            </a:r>
            <a:endParaRPr lang="en-GB">
              <a:cs typeface="Arial"/>
            </a:endParaRPr>
          </a:p>
        </p:txBody>
      </p:sp>
    </p:spTree>
    <p:extLst>
      <p:ext uri="{BB962C8B-B14F-4D97-AF65-F5344CB8AC3E}">
        <p14:creationId xmlns:p14="http://schemas.microsoft.com/office/powerpoint/2010/main" val="124447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73821" y="1770419"/>
            <a:ext cx="8280401" cy="3504032"/>
          </a:xfrm>
        </p:spPr>
        <p:txBody>
          <a:bodyPr/>
          <a:lstStyle/>
          <a:p>
            <a:pPr fontAlgn="base"/>
            <a:r>
              <a:rPr lang="en-US" sz="1350" i="1">
                <a:solidFill>
                  <a:srgbClr val="002060"/>
                </a:solidFill>
              </a:rPr>
              <a:t>For practices that attested to changing tier designation, going into effect on 1/1/2024: </a:t>
            </a:r>
            <a:endParaRPr lang="en-US">
              <a:solidFill>
                <a:srgbClr val="002060"/>
              </a:solidFill>
            </a:endParaRPr>
          </a:p>
          <a:p>
            <a:pPr marL="349091" lvl="1" indent="-214313"/>
            <a:r>
              <a:rPr lang="en-US" sz="1350">
                <a:solidFill>
                  <a:srgbClr val="002060"/>
                </a:solidFill>
              </a:rPr>
              <a:t>BILHPN will reach out to your Tiering/Quality Leads to scheduled brief 1:1s ahead of January </a:t>
            </a:r>
          </a:p>
          <a:p>
            <a:pPr marL="349091" lvl="1" indent="-214313"/>
            <a:r>
              <a:rPr lang="en-US" sz="1350">
                <a:solidFill>
                  <a:srgbClr val="002060"/>
                </a:solidFill>
              </a:rPr>
              <a:t>Practices</a:t>
            </a:r>
            <a:r>
              <a:rPr lang="en-US" sz="1350">
                <a:solidFill>
                  <a:srgbClr val="002060"/>
                </a:solidFill>
                <a:cs typeface="Arial"/>
              </a:rPr>
              <a:t> will need to fill out and submit to MassHealth Exhibit 1 of Appendix K to sign off on moving up in Tier.</a:t>
            </a:r>
            <a:endParaRPr lang="en-US">
              <a:solidFill>
                <a:srgbClr val="002060"/>
              </a:solidFill>
            </a:endParaRPr>
          </a:p>
          <a:p>
            <a:pPr marL="349091" lvl="1" indent="-214313">
              <a:buChar char="•"/>
            </a:pPr>
            <a:endParaRPr lang="en-US" sz="1350">
              <a:solidFill>
                <a:srgbClr val="002060"/>
              </a:solidFill>
              <a:cs typeface="Arial"/>
            </a:endParaRPr>
          </a:p>
          <a:p>
            <a:r>
              <a:rPr lang="en-US" sz="1350" i="1">
                <a:solidFill>
                  <a:srgbClr val="002060"/>
                </a:solidFill>
                <a:cs typeface="Arial"/>
              </a:rPr>
              <a:t>For practices interested in changing their tier designation in January, going into effect on 7/1/2024:</a:t>
            </a:r>
          </a:p>
          <a:p>
            <a:pPr marL="391954" lvl="1" indent="-214313"/>
            <a:r>
              <a:rPr lang="en-US" sz="1350">
                <a:solidFill>
                  <a:srgbClr val="002060"/>
                </a:solidFill>
                <a:cs typeface="Arial"/>
              </a:rPr>
              <a:t>Organizations must submit a list of practices that will be changing tier designation no later than the end of this year. </a:t>
            </a:r>
          </a:p>
          <a:p>
            <a:pPr marL="391954" lvl="1" indent="-214313"/>
            <a:r>
              <a:rPr lang="en-US" sz="1350">
                <a:solidFill>
                  <a:srgbClr val="002060"/>
                </a:solidFill>
                <a:cs typeface="Arial"/>
              </a:rPr>
              <a:t>Sign and submit Exhibit 1 on Appendix K to MassHealth by July 2024. </a:t>
            </a:r>
          </a:p>
          <a:p>
            <a:pPr fontAlgn="base"/>
            <a:endParaRPr lang="en-US" sz="1350">
              <a:solidFill>
                <a:srgbClr val="002060"/>
              </a:solidFill>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solidFill>
                  <a:srgbClr val="002060"/>
                </a:solidFill>
              </a:rPr>
              <a:pPr/>
              <a:t>6</a:t>
            </a:fld>
            <a:endParaRPr lang="en-US">
              <a:solidFill>
                <a:srgbClr val="002060"/>
              </a:solidFill>
            </a:endParaRPr>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solidFill>
                <a:srgbClr val="002060"/>
              </a:solidFill>
            </a:endParaRPr>
          </a:p>
          <a:p>
            <a:r>
              <a:rPr lang="en-GB" err="1">
                <a:solidFill>
                  <a:srgbClr val="002060"/>
                </a:solidFill>
              </a:rPr>
              <a:t>Reattestation</a:t>
            </a:r>
            <a:r>
              <a:rPr lang="en-GB">
                <a:solidFill>
                  <a:srgbClr val="002060"/>
                </a:solidFill>
              </a:rPr>
              <a:t> Timeline</a:t>
            </a:r>
            <a:endParaRPr lang="en-GB">
              <a:solidFill>
                <a:srgbClr val="002060"/>
              </a:solidFill>
              <a:cs typeface="Arial"/>
            </a:endParaRPr>
          </a:p>
        </p:txBody>
      </p:sp>
      <p:cxnSp>
        <p:nvCxnSpPr>
          <p:cNvPr id="2" name="Straight Arrow Connector 1">
            <a:extLst>
              <a:ext uri="{FF2B5EF4-FFF2-40B4-BE49-F238E27FC236}">
                <a16:creationId xmlns:a16="http://schemas.microsoft.com/office/drawing/2014/main" id="{D9E8B40E-2978-CE77-E3C8-E0155ADC32C0}"/>
              </a:ext>
            </a:extLst>
          </p:cNvPr>
          <p:cNvCxnSpPr/>
          <p:nvPr/>
        </p:nvCxnSpPr>
        <p:spPr>
          <a:xfrm>
            <a:off x="430308" y="5313269"/>
            <a:ext cx="8283386" cy="3866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573EC66-1AF9-EDC1-1328-FCF0D81E0284}"/>
              </a:ext>
            </a:extLst>
          </p:cNvPr>
          <p:cNvGrpSpPr/>
          <p:nvPr/>
        </p:nvGrpSpPr>
        <p:grpSpPr>
          <a:xfrm>
            <a:off x="252134" y="4782110"/>
            <a:ext cx="1512793" cy="550910"/>
            <a:chOff x="694766" y="5233147"/>
            <a:chExt cx="2017057" cy="734546"/>
          </a:xfrm>
        </p:grpSpPr>
        <p:cxnSp>
          <p:nvCxnSpPr>
            <p:cNvPr id="3" name="Straight Arrow Connector 2">
              <a:extLst>
                <a:ext uri="{FF2B5EF4-FFF2-40B4-BE49-F238E27FC236}">
                  <a16:creationId xmlns:a16="http://schemas.microsoft.com/office/drawing/2014/main" id="{954F3F50-5998-2DB3-A9AC-E393289AD68A}"/>
                </a:ext>
              </a:extLst>
            </p:cNvPr>
            <p:cNvCxnSpPr/>
            <p:nvPr/>
          </p:nvCxnSpPr>
          <p:spPr>
            <a:xfrm>
              <a:off x="1635498" y="5714441"/>
              <a:ext cx="6723" cy="25325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E32BCC-66C8-0D98-66D9-34F9E9C6ADD7}"/>
                </a:ext>
              </a:extLst>
            </p:cNvPr>
            <p:cNvSpPr txBox="1"/>
            <p:nvPr/>
          </p:nvSpPr>
          <p:spPr>
            <a:xfrm>
              <a:off x="694766" y="5233147"/>
              <a:ext cx="2017057" cy="4616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Winter 23/24: Practices submit Appendix K</a:t>
              </a:r>
            </a:p>
          </p:txBody>
        </p:sp>
      </p:grpSp>
      <p:grpSp>
        <p:nvGrpSpPr>
          <p:cNvPr id="4" name="Group 3">
            <a:extLst>
              <a:ext uri="{FF2B5EF4-FFF2-40B4-BE49-F238E27FC236}">
                <a16:creationId xmlns:a16="http://schemas.microsoft.com/office/drawing/2014/main" id="{81B00463-0999-7F39-9B48-6B46C0FFC555}"/>
              </a:ext>
            </a:extLst>
          </p:cNvPr>
          <p:cNvGrpSpPr/>
          <p:nvPr/>
        </p:nvGrpSpPr>
        <p:grpSpPr>
          <a:xfrm>
            <a:off x="1541611" y="4408713"/>
            <a:ext cx="1916204" cy="1196740"/>
            <a:chOff x="2351635" y="4803320"/>
            <a:chExt cx="2554939" cy="1595653"/>
          </a:xfrm>
        </p:grpSpPr>
        <p:cxnSp>
          <p:nvCxnSpPr>
            <p:cNvPr id="13" name="Straight Arrow Connector 12">
              <a:extLst>
                <a:ext uri="{FF2B5EF4-FFF2-40B4-BE49-F238E27FC236}">
                  <a16:creationId xmlns:a16="http://schemas.microsoft.com/office/drawing/2014/main" id="{2825C723-4851-7E92-0893-B0E99638FC7F}"/>
                </a:ext>
              </a:extLst>
            </p:cNvPr>
            <p:cNvCxnSpPr>
              <a:cxnSpLocks/>
            </p:cNvCxnSpPr>
            <p:nvPr/>
          </p:nvCxnSpPr>
          <p:spPr>
            <a:xfrm flipH="1">
              <a:off x="3569632" y="5635998"/>
              <a:ext cx="4483" cy="33169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518255-B213-27B3-019F-8CDD294073C9}"/>
                </a:ext>
              </a:extLst>
            </p:cNvPr>
            <p:cNvSpPr txBox="1"/>
            <p:nvPr/>
          </p:nvSpPr>
          <p:spPr>
            <a:xfrm>
              <a:off x="2351635" y="4803320"/>
              <a:ext cx="2554939" cy="8309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 2024 Tier payments begin</a:t>
              </a:r>
              <a:endParaRPr lang="en-US" sz="1350">
                <a:solidFill>
                  <a:srgbClr val="002060"/>
                </a:solidFill>
              </a:endParaRPr>
            </a:p>
            <a:p>
              <a:pPr algn="ctr"/>
              <a:r>
                <a:rPr lang="en-US" sz="900">
                  <a:solidFill>
                    <a:srgbClr val="002060"/>
                  </a:solidFill>
                  <a:cs typeface="Arial"/>
                </a:rPr>
                <a:t>Deadline for practices to change their tier designation for the latter half of the year</a:t>
              </a:r>
              <a:endParaRPr lang="en-US" sz="1350">
                <a:solidFill>
                  <a:srgbClr val="002060"/>
                </a:solidFill>
              </a:endParaRPr>
            </a:p>
          </p:txBody>
        </p:sp>
        <p:sp>
          <p:nvSpPr>
            <p:cNvPr id="15" name="TextBox 14">
              <a:extLst>
                <a:ext uri="{FF2B5EF4-FFF2-40B4-BE49-F238E27FC236}">
                  <a16:creationId xmlns:a16="http://schemas.microsoft.com/office/drawing/2014/main" id="{F6A41571-1777-DC50-38AC-5FB08D9E002E}"/>
                </a:ext>
              </a:extLst>
            </p:cNvPr>
            <p:cNvSpPr txBox="1"/>
            <p:nvPr/>
          </p:nvSpPr>
          <p:spPr>
            <a:xfrm>
              <a:off x="2790265" y="6091196"/>
              <a:ext cx="1563220" cy="3077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a:solidFill>
                    <a:srgbClr val="002060"/>
                  </a:solidFill>
                  <a:cs typeface="Arial"/>
                </a:rPr>
                <a:t>Jan 1, 2024</a:t>
              </a:r>
            </a:p>
          </p:txBody>
        </p:sp>
      </p:grpSp>
      <p:grpSp>
        <p:nvGrpSpPr>
          <p:cNvPr id="19" name="Group 18">
            <a:extLst>
              <a:ext uri="{FF2B5EF4-FFF2-40B4-BE49-F238E27FC236}">
                <a16:creationId xmlns:a16="http://schemas.microsoft.com/office/drawing/2014/main" id="{B1937248-40A3-FEFF-1FEF-73A9C6DAA855}"/>
              </a:ext>
            </a:extLst>
          </p:cNvPr>
          <p:cNvGrpSpPr/>
          <p:nvPr/>
        </p:nvGrpSpPr>
        <p:grpSpPr>
          <a:xfrm>
            <a:off x="3265114" y="4404752"/>
            <a:ext cx="2622176" cy="877419"/>
            <a:chOff x="4633632" y="4718797"/>
            <a:chExt cx="3496235" cy="1169892"/>
          </a:xfrm>
        </p:grpSpPr>
        <p:sp>
          <p:nvSpPr>
            <p:cNvPr id="16" name="Right Brace 15">
              <a:extLst>
                <a:ext uri="{FF2B5EF4-FFF2-40B4-BE49-F238E27FC236}">
                  <a16:creationId xmlns:a16="http://schemas.microsoft.com/office/drawing/2014/main" id="{866B8548-4AD1-1B74-77E5-37FA06B4011B}"/>
                </a:ext>
              </a:extLst>
            </p:cNvPr>
            <p:cNvSpPr/>
            <p:nvPr/>
          </p:nvSpPr>
          <p:spPr>
            <a:xfrm rot="16200000">
              <a:off x="6168838" y="3927660"/>
              <a:ext cx="425823" cy="34962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002060"/>
                </a:solidFill>
              </a:endParaRPr>
            </a:p>
          </p:txBody>
        </p:sp>
        <p:sp>
          <p:nvSpPr>
            <p:cNvPr id="18" name="TextBox 17">
              <a:extLst>
                <a:ext uri="{FF2B5EF4-FFF2-40B4-BE49-F238E27FC236}">
                  <a16:creationId xmlns:a16="http://schemas.microsoft.com/office/drawing/2014/main" id="{388AC876-F723-484A-7C16-DE4BAFFB0BE2}"/>
                </a:ext>
              </a:extLst>
            </p:cNvPr>
            <p:cNvSpPr txBox="1"/>
            <p:nvPr/>
          </p:nvSpPr>
          <p:spPr>
            <a:xfrm>
              <a:off x="5434374" y="4718797"/>
              <a:ext cx="2017057" cy="8309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Potential audit period for all practices, particularly those that changed tier designation in 2024</a:t>
              </a:r>
              <a:endParaRPr lang="en-US" sz="1350">
                <a:solidFill>
                  <a:srgbClr val="002060"/>
                </a:solidFill>
                <a:cs typeface="Arial"/>
              </a:endParaRPr>
            </a:p>
          </p:txBody>
        </p:sp>
      </p:grpSp>
      <p:grpSp>
        <p:nvGrpSpPr>
          <p:cNvPr id="10" name="Group 9">
            <a:extLst>
              <a:ext uri="{FF2B5EF4-FFF2-40B4-BE49-F238E27FC236}">
                <a16:creationId xmlns:a16="http://schemas.microsoft.com/office/drawing/2014/main" id="{ABC67071-9B78-E57D-9E7E-23C9FEA81700}"/>
              </a:ext>
            </a:extLst>
          </p:cNvPr>
          <p:cNvGrpSpPr/>
          <p:nvPr/>
        </p:nvGrpSpPr>
        <p:grpSpPr>
          <a:xfrm>
            <a:off x="7034494" y="4398509"/>
            <a:ext cx="1361513" cy="1206945"/>
            <a:chOff x="2745441" y="4721678"/>
            <a:chExt cx="1815351" cy="1609260"/>
          </a:xfrm>
        </p:grpSpPr>
        <p:cxnSp>
          <p:nvCxnSpPr>
            <p:cNvPr id="11" name="Straight Arrow Connector 10">
              <a:extLst>
                <a:ext uri="{FF2B5EF4-FFF2-40B4-BE49-F238E27FC236}">
                  <a16:creationId xmlns:a16="http://schemas.microsoft.com/office/drawing/2014/main" id="{60FF8AE5-FFE3-AD42-7EB6-73E3E190554A}"/>
                </a:ext>
              </a:extLst>
            </p:cNvPr>
            <p:cNvCxnSpPr>
              <a:cxnSpLocks/>
            </p:cNvCxnSpPr>
            <p:nvPr/>
          </p:nvCxnSpPr>
          <p:spPr>
            <a:xfrm flipH="1">
              <a:off x="3569632" y="5635998"/>
              <a:ext cx="4483" cy="33169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DC1BBC-9FEC-5DD6-328A-1853EB3EE856}"/>
                </a:ext>
              </a:extLst>
            </p:cNvPr>
            <p:cNvSpPr txBox="1"/>
            <p:nvPr/>
          </p:nvSpPr>
          <p:spPr>
            <a:xfrm>
              <a:off x="2745441" y="4721678"/>
              <a:ext cx="1815351" cy="10156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Sub-capitation payments will reflect changes in tier designation from Winter 2024</a:t>
              </a:r>
            </a:p>
          </p:txBody>
        </p:sp>
        <p:sp>
          <p:nvSpPr>
            <p:cNvPr id="17" name="TextBox 16">
              <a:extLst>
                <a:ext uri="{FF2B5EF4-FFF2-40B4-BE49-F238E27FC236}">
                  <a16:creationId xmlns:a16="http://schemas.microsoft.com/office/drawing/2014/main" id="{D03A279E-EB68-AE5F-9C43-528BBB4F28D6}"/>
                </a:ext>
              </a:extLst>
            </p:cNvPr>
            <p:cNvSpPr txBox="1"/>
            <p:nvPr/>
          </p:nvSpPr>
          <p:spPr>
            <a:xfrm>
              <a:off x="2790265" y="6023161"/>
              <a:ext cx="1563220" cy="3077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a:solidFill>
                    <a:srgbClr val="002060"/>
                  </a:solidFill>
                  <a:cs typeface="Arial"/>
                </a:rPr>
                <a:t>July 1, 2024</a:t>
              </a:r>
            </a:p>
          </p:txBody>
        </p:sp>
      </p:grpSp>
      <p:grpSp>
        <p:nvGrpSpPr>
          <p:cNvPr id="20" name="Group 19">
            <a:extLst>
              <a:ext uri="{FF2B5EF4-FFF2-40B4-BE49-F238E27FC236}">
                <a16:creationId xmlns:a16="http://schemas.microsoft.com/office/drawing/2014/main" id="{48C33A1A-C022-6FDC-0F45-193736E869A8}"/>
              </a:ext>
            </a:extLst>
          </p:cNvPr>
          <p:cNvGrpSpPr/>
          <p:nvPr/>
        </p:nvGrpSpPr>
        <p:grpSpPr>
          <a:xfrm>
            <a:off x="5647766" y="4782109"/>
            <a:ext cx="1512793" cy="550910"/>
            <a:chOff x="694766" y="5233147"/>
            <a:chExt cx="2017057" cy="734546"/>
          </a:xfrm>
        </p:grpSpPr>
        <p:cxnSp>
          <p:nvCxnSpPr>
            <p:cNvPr id="21" name="Straight Arrow Connector 20">
              <a:extLst>
                <a:ext uri="{FF2B5EF4-FFF2-40B4-BE49-F238E27FC236}">
                  <a16:creationId xmlns:a16="http://schemas.microsoft.com/office/drawing/2014/main" id="{EC8A8308-854F-7734-998F-0C2B2B310A99}"/>
                </a:ext>
              </a:extLst>
            </p:cNvPr>
            <p:cNvCxnSpPr>
              <a:cxnSpLocks/>
            </p:cNvCxnSpPr>
            <p:nvPr/>
          </p:nvCxnSpPr>
          <p:spPr>
            <a:xfrm>
              <a:off x="1635498" y="5714441"/>
              <a:ext cx="6723" cy="25325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3D851C2-9E7B-FEB8-CCD1-EF7B756E4851}"/>
                </a:ext>
              </a:extLst>
            </p:cNvPr>
            <p:cNvSpPr txBox="1"/>
            <p:nvPr/>
          </p:nvSpPr>
          <p:spPr>
            <a:xfrm>
              <a:off x="694766" y="5233147"/>
              <a:ext cx="2017057" cy="4616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Summer 2024: Practices submit Appendix K</a:t>
              </a:r>
            </a:p>
          </p:txBody>
        </p:sp>
      </p:grpSp>
    </p:spTree>
    <p:extLst>
      <p:ext uri="{BB962C8B-B14F-4D97-AF65-F5344CB8AC3E}">
        <p14:creationId xmlns:p14="http://schemas.microsoft.com/office/powerpoint/2010/main" val="7772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404194" y="5018428"/>
            <a:ext cx="7652123" cy="1072860"/>
          </a:xfrm>
        </p:spPr>
        <p:txBody>
          <a:bodyPr/>
          <a:lstStyle/>
          <a:p>
            <a:r>
              <a:rPr lang="en-US" sz="3000">
                <a:cs typeface="Arial"/>
              </a:rPr>
              <a:t>Tier 1</a:t>
            </a:r>
            <a:br>
              <a:rPr lang="en-US">
                <a:cs typeface="Arial"/>
              </a:rPr>
            </a:br>
            <a:r>
              <a:rPr lang="en-US">
                <a:cs typeface="Arial"/>
              </a:rPr>
              <a:t>HRSN Screening Review</a:t>
            </a:r>
          </a:p>
        </p:txBody>
      </p:sp>
    </p:spTree>
    <p:extLst>
      <p:ext uri="{BB962C8B-B14F-4D97-AF65-F5344CB8AC3E}">
        <p14:creationId xmlns:p14="http://schemas.microsoft.com/office/powerpoint/2010/main" val="16150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29346" y="1272302"/>
            <a:ext cx="8280401" cy="3504032"/>
          </a:xfrm>
        </p:spPr>
        <p:txBody>
          <a:bodyPr/>
          <a:lstStyle/>
          <a:p>
            <a:pPr marL="285750" indent="-285750" fontAlgn="base">
              <a:buChar char="•"/>
            </a:pPr>
            <a:r>
              <a:rPr lang="en-US" sz="1200" b="1">
                <a:solidFill>
                  <a:srgbClr val="002060"/>
                </a:solidFill>
                <a:cs typeface="Arial"/>
              </a:rPr>
              <a:t>Tier 1 Requirement</a:t>
            </a:r>
          </a:p>
          <a:p>
            <a:pPr marL="285750" indent="-285750">
              <a:buChar char="•"/>
            </a:pPr>
            <a:r>
              <a:rPr lang="en-US" sz="1200" b="1">
                <a:solidFill>
                  <a:srgbClr val="002060"/>
                </a:solidFill>
                <a:cs typeface="Arial"/>
              </a:rPr>
              <a:t>Population</a:t>
            </a:r>
            <a:r>
              <a:rPr lang="en-US" sz="1200">
                <a:solidFill>
                  <a:srgbClr val="002060"/>
                </a:solidFill>
                <a:cs typeface="Arial"/>
              </a:rPr>
              <a:t>: All Practices</a:t>
            </a:r>
          </a:p>
          <a:p>
            <a:pPr marL="285750" indent="-285750">
              <a:buChar char="•"/>
            </a:pPr>
            <a:r>
              <a:rPr lang="en-US" sz="1200">
                <a:solidFill>
                  <a:srgbClr val="002060"/>
                </a:solidFill>
                <a:cs typeface="Arial"/>
              </a:rPr>
              <a:t>Requirement Description: </a:t>
            </a:r>
          </a:p>
          <a:p>
            <a:pPr marL="465455" lvl="1" indent="-285750"/>
            <a:r>
              <a:rPr lang="en-US" sz="1200" b="1">
                <a:solidFill>
                  <a:srgbClr val="002060"/>
                </a:solidFill>
                <a:ea typeface="+mn-lt"/>
                <a:cs typeface="+mn-lt"/>
              </a:rPr>
              <a:t>Conduct universal practice-based screening of all patients, including pediatric patients, for HRSN using a standardized, evidence-based tool.</a:t>
            </a:r>
            <a:endParaRPr lang="en-US" sz="1200">
              <a:solidFill>
                <a:srgbClr val="002060"/>
              </a:solidFill>
              <a:ea typeface="+mn-lt"/>
              <a:cs typeface="+mn-lt"/>
            </a:endParaRPr>
          </a:p>
          <a:p>
            <a:pPr marL="465455" lvl="1" indent="-285750"/>
            <a:r>
              <a:rPr lang="en-US" sz="1200">
                <a:solidFill>
                  <a:srgbClr val="002060"/>
                </a:solidFill>
                <a:ea typeface="+mn-lt"/>
                <a:cs typeface="+mn-lt"/>
              </a:rPr>
              <a:t>Have the ability to provide a regularly-updated inventory of relevant community-based resources to those with positive screens. Pediatric screening questions shall be reviewed by the ACO’s designated Pediatric Expert.</a:t>
            </a:r>
            <a:endParaRPr lang="en-US" sz="1200">
              <a:solidFill>
                <a:srgbClr val="002060"/>
              </a:solidFill>
              <a:cs typeface="Arial"/>
            </a:endParaRPr>
          </a:p>
          <a:p>
            <a:pPr marL="465455" lvl="1" indent="-285750"/>
            <a:r>
              <a:rPr lang="en-US" sz="1200">
                <a:solidFill>
                  <a:srgbClr val="002060"/>
                </a:solidFill>
                <a:cs typeface="Arial"/>
              </a:rPr>
              <a:t>Recommended to screen at annual physical</a:t>
            </a:r>
          </a:p>
          <a:p>
            <a:pPr marL="285750" indent="-257175"/>
            <a:r>
              <a:rPr lang="en-US" sz="1200" b="1">
                <a:solidFill>
                  <a:srgbClr val="002060"/>
                </a:solidFill>
                <a:cs typeface="Arial"/>
              </a:rPr>
              <a:t>BILHPN HRSN Workflow:</a:t>
            </a:r>
          </a:p>
          <a:p>
            <a:pPr marL="314325" indent="-285750">
              <a:buChar char="•"/>
            </a:pPr>
            <a:r>
              <a:rPr lang="en-US" sz="1200" b="1">
                <a:solidFill>
                  <a:srgbClr val="002060"/>
                </a:solidFill>
                <a:cs typeface="Arial"/>
              </a:rPr>
              <a:t>BILHPC</a:t>
            </a:r>
            <a:r>
              <a:rPr lang="en-US" sz="1200">
                <a:solidFill>
                  <a:srgbClr val="002060"/>
                </a:solidFill>
                <a:cs typeface="Arial"/>
              </a:rPr>
              <a:t>:</a:t>
            </a:r>
          </a:p>
          <a:p>
            <a:pPr marL="494030" lvl="1" indent="-285750"/>
            <a:r>
              <a:rPr lang="en-US" sz="1200">
                <a:solidFill>
                  <a:srgbClr val="002060"/>
                </a:solidFill>
                <a:cs typeface="Arial"/>
              </a:rPr>
              <a:t>HRSN Workflow PDF</a:t>
            </a:r>
          </a:p>
          <a:p>
            <a:pPr marL="494030" lvl="1" indent="-285750"/>
            <a:r>
              <a:rPr lang="en-US" sz="1200">
                <a:solidFill>
                  <a:srgbClr val="002060"/>
                </a:solidFill>
                <a:cs typeface="Arial"/>
              </a:rPr>
              <a:t>Epic – Foundations Subset (Updated for Mt. Auburn and Lahey Epic November 2023)</a:t>
            </a:r>
            <a:endParaRPr lang="en-US" sz="1200">
              <a:solidFill>
                <a:srgbClr val="183E75"/>
              </a:solidFill>
              <a:cs typeface="Arial"/>
            </a:endParaRPr>
          </a:p>
          <a:p>
            <a:pPr marL="575945" lvl="4" indent="-179070"/>
            <a:r>
              <a:rPr lang="en-US" sz="1200">
                <a:solidFill>
                  <a:srgbClr val="002060"/>
                </a:solidFill>
                <a:cs typeface="Arial"/>
              </a:rPr>
              <a:t>Epic SDOH Tip Sheet</a:t>
            </a:r>
          </a:p>
          <a:p>
            <a:pPr marL="494030" lvl="1" indent="-285750"/>
            <a:r>
              <a:rPr lang="en-US" sz="1200" err="1">
                <a:solidFill>
                  <a:srgbClr val="002060"/>
                </a:solidFill>
                <a:cs typeface="Arial"/>
              </a:rPr>
              <a:t>WebOMR</a:t>
            </a:r>
            <a:r>
              <a:rPr lang="en-US" sz="1200">
                <a:solidFill>
                  <a:srgbClr val="002060"/>
                </a:solidFill>
                <a:cs typeface="Arial"/>
              </a:rPr>
              <a:t>, Athena – Modified PRAPARE</a:t>
            </a:r>
            <a:endParaRPr lang="en-US" sz="1200">
              <a:solidFill>
                <a:srgbClr val="183E75"/>
              </a:solidFill>
              <a:cs typeface="Arial"/>
            </a:endParaRPr>
          </a:p>
          <a:p>
            <a:pPr marL="575945" lvl="4" indent="-179070"/>
            <a:r>
              <a:rPr lang="en-US" sz="1200">
                <a:solidFill>
                  <a:srgbClr val="002060"/>
                </a:solidFill>
                <a:cs typeface="Arial"/>
              </a:rPr>
              <a:t>Documenting in </a:t>
            </a:r>
            <a:r>
              <a:rPr lang="en-US" sz="1200" err="1">
                <a:solidFill>
                  <a:srgbClr val="002060"/>
                </a:solidFill>
                <a:cs typeface="Arial"/>
              </a:rPr>
              <a:t>WebOMR</a:t>
            </a:r>
            <a:r>
              <a:rPr lang="en-US" sz="1200">
                <a:solidFill>
                  <a:srgbClr val="002060"/>
                </a:solidFill>
                <a:cs typeface="Arial"/>
              </a:rPr>
              <a:t> and Athena (PDF)</a:t>
            </a:r>
          </a:p>
          <a:p>
            <a:pPr marL="342900" indent="-285750">
              <a:buChar char="•"/>
            </a:pPr>
            <a:r>
              <a:rPr lang="en-US" sz="1200" b="1">
                <a:solidFill>
                  <a:srgbClr val="002060"/>
                </a:solidFill>
                <a:cs typeface="Arial"/>
              </a:rPr>
              <a:t>Affiliated ACO Practices:</a:t>
            </a:r>
            <a:endParaRPr lang="en-US" sz="1200" b="1">
              <a:cs typeface="Arial"/>
            </a:endParaRPr>
          </a:p>
          <a:p>
            <a:pPr marL="522605" lvl="1" indent="-285750"/>
            <a:r>
              <a:rPr lang="en-US" sz="1200">
                <a:solidFill>
                  <a:srgbClr val="002060"/>
                </a:solidFill>
                <a:cs typeface="Arial"/>
              </a:rPr>
              <a:t>Community Health Questionnaire</a:t>
            </a:r>
          </a:p>
          <a:p>
            <a:pPr marL="522605" lvl="1" indent="-285750"/>
            <a:r>
              <a:rPr lang="en-US" sz="1200">
                <a:solidFill>
                  <a:srgbClr val="002060"/>
                </a:solidFill>
                <a:cs typeface="Arial"/>
              </a:rPr>
              <a:t>PRAPARE</a:t>
            </a:r>
          </a:p>
          <a:p>
            <a:pPr marL="522605" lvl="1" indent="-285750"/>
            <a:r>
              <a:rPr lang="en-US" sz="1200">
                <a:solidFill>
                  <a:srgbClr val="002060"/>
                </a:solidFill>
                <a:cs typeface="Arial"/>
              </a:rPr>
              <a:t>Modified PRAPARE</a:t>
            </a:r>
          </a:p>
          <a:p>
            <a:pPr marL="342900" indent="-285750">
              <a:buChar char="•"/>
            </a:pPr>
            <a:endParaRPr lang="en-US" sz="1200">
              <a:solidFill>
                <a:srgbClr val="002060"/>
              </a:solidFill>
              <a:cs typeface="Arial"/>
            </a:endParaRPr>
          </a:p>
          <a:p>
            <a:pPr marL="285750" indent="-285750">
              <a:buChar char="•"/>
            </a:pPr>
            <a:endParaRPr lang="en-US" sz="1200">
              <a:solidFill>
                <a:srgbClr val="002060"/>
              </a:solidFill>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solidFill>
                  <a:srgbClr val="002060"/>
                </a:solidFill>
              </a:rPr>
              <a:pPr/>
              <a:t>8</a:t>
            </a:fld>
            <a:endParaRPr lang="en-US">
              <a:solidFill>
                <a:srgbClr val="002060"/>
              </a:solidFill>
            </a:endParaRPr>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solidFill>
                <a:srgbClr val="002060"/>
              </a:solidFill>
            </a:endParaRPr>
          </a:p>
          <a:p>
            <a:r>
              <a:rPr lang="en-GB">
                <a:solidFill>
                  <a:srgbClr val="002060"/>
                </a:solidFill>
              </a:rPr>
              <a:t>HRSN Screening Requirement Review</a:t>
            </a:r>
            <a:endParaRPr lang="en-GB"/>
          </a:p>
        </p:txBody>
      </p:sp>
    </p:spTree>
    <p:extLst>
      <p:ext uri="{BB962C8B-B14F-4D97-AF65-F5344CB8AC3E}">
        <p14:creationId xmlns:p14="http://schemas.microsoft.com/office/powerpoint/2010/main" val="20354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02662" y="1272302"/>
            <a:ext cx="8742937" cy="3504032"/>
          </a:xfrm>
        </p:spPr>
        <p:txBody>
          <a:bodyPr/>
          <a:lstStyle/>
          <a:p>
            <a:pPr marL="285750" indent="-285750" fontAlgn="base">
              <a:buChar char="•"/>
            </a:pPr>
            <a:r>
              <a:rPr lang="en-US" sz="1200" b="1">
                <a:solidFill>
                  <a:srgbClr val="002060"/>
                </a:solidFill>
                <a:cs typeface="Arial"/>
              </a:rPr>
              <a:t>Tier 1 Requirement</a:t>
            </a:r>
          </a:p>
          <a:p>
            <a:pPr marL="285750" indent="-285750">
              <a:buChar char="•"/>
            </a:pPr>
            <a:r>
              <a:rPr lang="en-US" sz="1200" b="1">
                <a:solidFill>
                  <a:srgbClr val="002060"/>
                </a:solidFill>
                <a:cs typeface="Arial"/>
              </a:rPr>
              <a:t>Population</a:t>
            </a:r>
            <a:r>
              <a:rPr lang="en-US" sz="1200">
                <a:solidFill>
                  <a:srgbClr val="002060"/>
                </a:solidFill>
                <a:cs typeface="Arial"/>
              </a:rPr>
              <a:t>: All Practices</a:t>
            </a:r>
            <a:endParaRPr lang="en-US" sz="1200"/>
          </a:p>
          <a:p>
            <a:pPr marL="285750" indent="-285750">
              <a:buChar char="•"/>
            </a:pPr>
            <a:r>
              <a:rPr lang="en-US" sz="1200">
                <a:solidFill>
                  <a:srgbClr val="002060"/>
                </a:solidFill>
                <a:cs typeface="Arial"/>
              </a:rPr>
              <a:t>Requirement Description: </a:t>
            </a:r>
            <a:endParaRPr lang="en-US" sz="1200"/>
          </a:p>
          <a:p>
            <a:pPr marL="465455" lvl="1" indent="-285750"/>
            <a:r>
              <a:rPr lang="en-US" sz="1200">
                <a:solidFill>
                  <a:srgbClr val="002060"/>
                </a:solidFill>
                <a:ea typeface="+mn-lt"/>
                <a:cs typeface="+mn-lt"/>
              </a:rPr>
              <a:t>Conduct universal practice- or ACO-based screening of attributed patients for HRSN using a standardized, evidence-based tool, and shall have the ability to </a:t>
            </a:r>
            <a:r>
              <a:rPr lang="en-US" sz="1200" b="1" u="sng">
                <a:solidFill>
                  <a:srgbClr val="002060"/>
                </a:solidFill>
                <a:ea typeface="+mn-lt"/>
                <a:cs typeface="+mn-lt"/>
              </a:rPr>
              <a:t>provide a regularly-updated inventory of relevant community-based resources to those with positive screens</a:t>
            </a:r>
            <a:r>
              <a:rPr lang="en-US" sz="1200">
                <a:solidFill>
                  <a:srgbClr val="002060"/>
                </a:solidFill>
                <a:ea typeface="+mn-lt"/>
                <a:cs typeface="+mn-lt"/>
              </a:rPr>
              <a:t>. Pediatric screening questions shall be reviewed by the ACO’s designated Pediatric Expert. HRSN screening may be met exclusively via a central or virtual resource, including being provided by the ACO.</a:t>
            </a:r>
            <a:endParaRPr lang="en-US" sz="1200">
              <a:solidFill>
                <a:srgbClr val="002060"/>
              </a:solidFill>
              <a:cs typeface="Arial"/>
            </a:endParaRPr>
          </a:p>
          <a:p>
            <a:pPr marL="465455" lvl="1" indent="-285750"/>
            <a:r>
              <a:rPr lang="en-US" sz="1200">
                <a:solidFill>
                  <a:srgbClr val="002060"/>
                </a:solidFill>
                <a:cs typeface="Arial"/>
              </a:rPr>
              <a:t>Recommended to screen at annual physical</a:t>
            </a:r>
          </a:p>
          <a:p>
            <a:pPr marL="465455" lvl="1" indent="-285750"/>
            <a:endParaRPr lang="en-US" sz="1200">
              <a:solidFill>
                <a:srgbClr val="002060"/>
              </a:solidFill>
              <a:cs typeface="Arial"/>
            </a:endParaRPr>
          </a:p>
          <a:p>
            <a:pPr marL="285750" indent="-257175"/>
            <a:r>
              <a:rPr lang="en-US" sz="1200" b="1">
                <a:solidFill>
                  <a:srgbClr val="002060"/>
                </a:solidFill>
                <a:cs typeface="Arial"/>
              </a:rPr>
              <a:t>BILHPN HRSN Positive Screen Resources:</a:t>
            </a:r>
            <a:endParaRPr lang="en-US" sz="1200" b="1">
              <a:cs typeface="Arial"/>
            </a:endParaRPr>
          </a:p>
          <a:p>
            <a:pPr marL="314325" indent="-285750">
              <a:buChar char="•"/>
            </a:pPr>
            <a:r>
              <a:rPr lang="en-US" sz="1200">
                <a:solidFill>
                  <a:srgbClr val="002060"/>
                </a:solidFill>
                <a:cs typeface="Arial"/>
              </a:rPr>
              <a:t>All MH patients can be referred to BILHPN CHWs if a positive HRSN screening is identified – email: </a:t>
            </a:r>
            <a:r>
              <a:rPr lang="en-US" sz="1200">
                <a:solidFill>
                  <a:srgbClr val="002060"/>
                </a:solidFill>
                <a:cs typeface="Arial"/>
                <a:hlinkClick r:id="rId3"/>
              </a:rPr>
              <a:t>masshealthchworker@bilhpn.org</a:t>
            </a:r>
            <a:r>
              <a:rPr lang="en-US" sz="1200">
                <a:solidFill>
                  <a:srgbClr val="002060"/>
                </a:solidFill>
                <a:cs typeface="Arial"/>
              </a:rPr>
              <a:t> </a:t>
            </a:r>
            <a:endParaRPr lang="en-US" sz="1200"/>
          </a:p>
          <a:p>
            <a:pPr marL="314325" indent="-285750">
              <a:buChar char="•"/>
            </a:pPr>
            <a:r>
              <a:rPr lang="en-US" sz="1200">
                <a:solidFill>
                  <a:srgbClr val="002060"/>
                </a:solidFill>
                <a:cs typeface="Arial"/>
              </a:rPr>
              <a:t>BILH Primary Care Resources:</a:t>
            </a:r>
          </a:p>
          <a:p>
            <a:pPr marL="494030" lvl="1" indent="-285750"/>
            <a:r>
              <a:rPr lang="en-US" sz="1200">
                <a:solidFill>
                  <a:srgbClr val="002060"/>
                </a:solidFill>
                <a:cs typeface="Arial"/>
              </a:rPr>
              <a:t>Modified PRAPARE – PDFs available in 10 languages </a:t>
            </a:r>
          </a:p>
          <a:p>
            <a:pPr marL="494030" lvl="1" indent="-285750"/>
            <a:r>
              <a:rPr lang="en-US" sz="1200">
                <a:solidFill>
                  <a:srgbClr val="002060"/>
                </a:solidFill>
                <a:cs typeface="Arial"/>
              </a:rPr>
              <a:t>Epic Subset Foundation (Updated in November for Lahey and Mt. Auburn) - PDFs available in 10 languages</a:t>
            </a:r>
          </a:p>
          <a:p>
            <a:pPr marL="494030" lvl="1" indent="-285750"/>
            <a:r>
              <a:rPr lang="en-US" sz="1200">
                <a:solidFill>
                  <a:srgbClr val="002060"/>
                </a:solidFill>
                <a:cs typeface="Arial"/>
              </a:rPr>
              <a:t>Child Support – Available in English and Spanish</a:t>
            </a:r>
            <a:endParaRPr lang="en-US" sz="1200">
              <a:solidFill>
                <a:srgbClr val="183E75"/>
              </a:solidFill>
              <a:cs typeface="Arial"/>
            </a:endParaRPr>
          </a:p>
          <a:p>
            <a:pPr marL="494030" lvl="1" indent="-285750"/>
            <a:r>
              <a:rPr lang="en-US" sz="1200">
                <a:solidFill>
                  <a:srgbClr val="002060"/>
                </a:solidFill>
                <a:cs typeface="Arial"/>
              </a:rPr>
              <a:t>Transportation Services - Available in English and Spanish</a:t>
            </a:r>
            <a:endParaRPr lang="en-US" sz="1200">
              <a:cs typeface="Arial"/>
            </a:endParaRPr>
          </a:p>
          <a:p>
            <a:pPr marL="494030" lvl="1" indent="-285750"/>
            <a:r>
              <a:rPr lang="en-US" sz="1200" err="1">
                <a:solidFill>
                  <a:srgbClr val="002060"/>
                </a:solidFill>
                <a:cs typeface="Arial"/>
              </a:rPr>
              <a:t>ProjectBread</a:t>
            </a:r>
            <a:r>
              <a:rPr lang="en-US" sz="1200">
                <a:solidFill>
                  <a:srgbClr val="002060"/>
                </a:solidFill>
                <a:cs typeface="Arial"/>
              </a:rPr>
              <a:t> </a:t>
            </a:r>
            <a:r>
              <a:rPr lang="en-US" sz="1200" err="1">
                <a:solidFill>
                  <a:srgbClr val="002060"/>
                </a:solidFill>
                <a:cs typeface="Arial"/>
              </a:rPr>
              <a:t>OnePager</a:t>
            </a:r>
            <a:r>
              <a:rPr lang="en-US" sz="1200">
                <a:solidFill>
                  <a:srgbClr val="002060"/>
                </a:solidFill>
                <a:cs typeface="Arial"/>
              </a:rPr>
              <a:t>- Available in English and Spanish</a:t>
            </a:r>
          </a:p>
          <a:p>
            <a:pPr marL="494030" lvl="1" indent="-285750">
              <a:buChar char="•"/>
            </a:pPr>
            <a:endParaRPr lang="en-US" sz="1200">
              <a:solidFill>
                <a:srgbClr val="002060"/>
              </a:solidFill>
              <a:cs typeface="Arial"/>
            </a:endParaRPr>
          </a:p>
          <a:p>
            <a:pPr marL="494030" lvl="1" indent="-285750">
              <a:buChar char="•"/>
            </a:pPr>
            <a:endParaRPr lang="en-US" sz="1200">
              <a:solidFill>
                <a:srgbClr val="002060"/>
              </a:solidFill>
              <a:cs typeface="Arial"/>
            </a:endParaRPr>
          </a:p>
          <a:p>
            <a:pPr marL="314325" indent="-285750">
              <a:buChar char="•"/>
            </a:pPr>
            <a:endParaRPr lang="en-US" sz="1200">
              <a:solidFill>
                <a:srgbClr val="002060"/>
              </a:solidFill>
              <a:cs typeface="Arial"/>
            </a:endParaRPr>
          </a:p>
          <a:p>
            <a:pPr marL="342900" indent="-285750">
              <a:buChar char="•"/>
            </a:pPr>
            <a:endParaRPr lang="en-US" sz="1200">
              <a:solidFill>
                <a:srgbClr val="002060"/>
              </a:solidFill>
              <a:cs typeface="Arial"/>
            </a:endParaRPr>
          </a:p>
          <a:p>
            <a:pPr marL="285750" indent="-285750">
              <a:buChar char="•"/>
            </a:pPr>
            <a:endParaRPr lang="en-US" sz="1200">
              <a:solidFill>
                <a:srgbClr val="002060"/>
              </a:solidFill>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solidFill>
                  <a:srgbClr val="002060"/>
                </a:solidFill>
              </a:rPr>
              <a:pPr/>
              <a:t>9</a:t>
            </a:fld>
            <a:endParaRPr lang="en-US">
              <a:solidFill>
                <a:srgbClr val="002060"/>
              </a:solidFill>
            </a:endParaRPr>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solidFill>
                <a:srgbClr val="002060"/>
              </a:solidFill>
            </a:endParaRPr>
          </a:p>
          <a:p>
            <a:r>
              <a:rPr lang="en-GB">
                <a:solidFill>
                  <a:srgbClr val="002060"/>
                </a:solidFill>
              </a:rPr>
              <a:t>HRSN Screening Requirement Review </a:t>
            </a:r>
            <a:r>
              <a:rPr lang="en-GB" err="1">
                <a:solidFill>
                  <a:srgbClr val="002060"/>
                </a:solidFill>
              </a:rPr>
              <a:t>con't</a:t>
            </a:r>
            <a:endParaRPr lang="en-GB" err="1"/>
          </a:p>
        </p:txBody>
      </p:sp>
    </p:spTree>
    <p:extLst>
      <p:ext uri="{BB962C8B-B14F-4D97-AF65-F5344CB8AC3E}">
        <p14:creationId xmlns:p14="http://schemas.microsoft.com/office/powerpoint/2010/main" val="3114253964"/>
      </p:ext>
    </p:extLst>
  </p:cSld>
  <p:clrMapOvr>
    <a:masterClrMapping/>
  </p:clrMapOvr>
</p:sld>
</file>

<file path=ppt/theme/theme1.xml><?xml version="1.0" encoding="utf-8"?>
<a:theme xmlns:a="http://schemas.openxmlformats.org/drawingml/2006/main" name="Office Theme">
  <a:themeElements>
    <a:clrScheme name="BILH Theme Colours">
      <a:dk1>
        <a:sysClr val="windowText" lastClr="000000"/>
      </a:dk1>
      <a:lt1>
        <a:sysClr val="window" lastClr="FFFFFF"/>
      </a:lt1>
      <a:dk2>
        <a:srgbClr val="183E75"/>
      </a:dk2>
      <a:lt2>
        <a:srgbClr val="706F6F"/>
      </a:lt2>
      <a:accent1>
        <a:srgbClr val="183E75"/>
      </a:accent1>
      <a:accent2>
        <a:srgbClr val="0069B4"/>
      </a:accent2>
      <a:accent3>
        <a:srgbClr val="009EDF"/>
      </a:accent3>
      <a:accent4>
        <a:srgbClr val="784A99"/>
      </a:accent4>
      <a:accent5>
        <a:srgbClr val="F28F0F"/>
      </a:accent5>
      <a:accent6>
        <a:srgbClr val="F7C425"/>
      </a:accent6>
      <a:hlink>
        <a:srgbClr val="9D9D9C"/>
      </a:hlink>
      <a:folHlink>
        <a:srgbClr val="007CC1"/>
      </a:folHlink>
    </a:clrScheme>
    <a:fontScheme name="BILH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H_Prf_Ntw_Standard_PPT_10_21_2019" id="{01AB6B6A-6A90-410D-94DB-B99C27016202}" vid="{C103DC47-4E71-4562-9183-B5302E5B4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BILH_Perf_Netw_Standard_PPT</Template>
  <Application>Microsoft Office PowerPoint</Application>
  <PresentationFormat>On-screen Show (4:3)</PresentationFormat>
  <Slides>24</Slides>
  <Notes>5</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BILHPN MassHealth ACO Tiering Office Hours </vt:lpstr>
      <vt:lpstr>PowerPoint Presentation</vt:lpstr>
      <vt:lpstr>PowerPoint Presentation</vt:lpstr>
      <vt:lpstr>Planning for 2024</vt:lpstr>
      <vt:lpstr>PowerPoint Presentation</vt:lpstr>
      <vt:lpstr>PowerPoint Presentation</vt:lpstr>
      <vt:lpstr>Tier 1 HRSN Screening Review</vt:lpstr>
      <vt:lpstr>PowerPoint Presentation</vt:lpstr>
      <vt:lpstr>PowerPoint Presentation</vt:lpstr>
      <vt:lpstr>HRSN Positive Screening  BILHPN CHW Referral</vt:lpstr>
      <vt:lpstr>PowerPoint Presentation</vt:lpstr>
      <vt:lpstr>PowerPoint Presentation</vt:lpstr>
      <vt:lpstr>PowerPoint Presentation</vt:lpstr>
      <vt:lpstr>MassHealth 1115 Waiver HRSN Reporting in 2024</vt:lpstr>
      <vt:lpstr>PowerPoint Presentation</vt:lpstr>
      <vt:lpstr>PowerPoint Presentation</vt:lpstr>
      <vt:lpstr>PowerPoint Presentation</vt:lpstr>
      <vt:lpstr>PowerPoint Presentation</vt:lpstr>
      <vt:lpstr>MassHealth 1115 Waiver Language Access Self-Assessment</vt:lpstr>
      <vt:lpstr>PowerPoint Presentation</vt:lpstr>
      <vt:lpstr>PowerPoint Presentation</vt:lpstr>
      <vt:lpstr>PowerPoint Presentation</vt:lpstr>
      <vt:lpstr>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Services Orientation Training for CHW Staff</dc:title>
  <dc:creator>Myra Sessions</dc:creator>
  <cp:revision>3</cp:revision>
  <cp:lastPrinted>2023-01-13T21:47:41Z</cp:lastPrinted>
  <dcterms:created xsi:type="dcterms:W3CDTF">2020-06-22T16:13:46Z</dcterms:created>
  <dcterms:modified xsi:type="dcterms:W3CDTF">2023-12-01T14:30:44Z</dcterms:modified>
</cp:coreProperties>
</file>