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F_AEF922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322" r:id="rId2"/>
    <p:sldId id="303" r:id="rId3"/>
    <p:sldId id="329" r:id="rId4"/>
    <p:sldId id="300" r:id="rId5"/>
    <p:sldId id="265" r:id="rId6"/>
    <p:sldId id="283" r:id="rId7"/>
    <p:sldId id="347" r:id="rId8"/>
    <p:sldId id="348" r:id="rId9"/>
    <p:sldId id="332" r:id="rId10"/>
    <p:sldId id="344" r:id="rId11"/>
    <p:sldId id="346" r:id="rId12"/>
    <p:sldId id="340" r:id="rId13"/>
    <p:sldId id="349" r:id="rId14"/>
    <p:sldId id="343" r:id="rId15"/>
    <p:sldId id="288" r:id="rId16"/>
    <p:sldId id="345" r:id="rId17"/>
    <p:sldId id="333" r:id="rId18"/>
    <p:sldId id="334" r:id="rId19"/>
    <p:sldId id="335" r:id="rId20"/>
    <p:sldId id="337" r:id="rId21"/>
    <p:sldId id="338" r:id="rId22"/>
    <p:sldId id="33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2880" userDrawn="1">
          <p15:clr>
            <a:srgbClr val="A4A3A4"/>
          </p15:clr>
        </p15:guide>
        <p15:guide id="3" pos="272" userDrawn="1">
          <p15:clr>
            <a:srgbClr val="A4A3A4"/>
          </p15:clr>
        </p15:guide>
        <p15:guide id="4" pos="5488" userDrawn="1">
          <p15:clr>
            <a:srgbClr val="A4A3A4"/>
          </p15:clr>
        </p15:guide>
        <p15:guide id="5" orient="horz" pos="79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740A23-0BE6-D628-54A0-40B4FFD71999}" name="Koch,  Katerina (BILHPN - Operations)" initials="" userId="S::Katerina.Koch@lahey.org::c19d9b6d-ee49-4dcf-bdab-af2f16b7b0b8" providerId="AD"/>
  <p188:author id="{DDC4C867-E9BE-E9F4-C6B2-D318568FEBC8}" name="Ouellette, Christine E." initials="OE" userId="S::christine.e.ouellette@lahey.org::f5465a22-a6a4-43a3-bef2-3e6de6d42e6b" providerId="AD"/>
  <p188:author id="{E154D8FC-413F-20D3-EEA2-12B16CFCD507}" name="Koch,  Katerina (BILHPN - Operations)" initials="KO" userId="S::katerina.koch@lahey.org::c19d9b6d-ee49-4dcf-bdab-af2f16b7b0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urley,Daniel  (BIDMC - BIDCO)" initials="DMC" lastIdx="3" clrIdx="0"/>
  <p:cmAuthor id="1" name="Katherine L. Record" initials="KLR" lastIdx="5" clrIdx="1"/>
  <p:cmAuthor id="2" name="Curley, Daniel (BIDMC - BIDCO)" initials="CD(-B" lastIdx="0" clrIdx="2">
    <p:extLst>
      <p:ext uri="{19B8F6BF-5375-455C-9EA6-DF929625EA0E}">
        <p15:presenceInfo xmlns:p15="http://schemas.microsoft.com/office/powerpoint/2012/main" userId="S-1-5-21-979596666-1058737641-1233803906-249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2BD"/>
    <a:srgbClr val="183E75"/>
    <a:srgbClr val="706F6F"/>
    <a:srgbClr val="0069B4"/>
    <a:srgbClr val="007CC1"/>
    <a:srgbClr val="9D9D9C"/>
    <a:srgbClr val="F7C425"/>
    <a:srgbClr val="F28F0F"/>
    <a:srgbClr val="784A99"/>
    <a:srgbClr val="009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55BA9-A77B-9D81-046A-E7939FCEB122}" v="2304" dt="2024-02-21T22:06:58.108"/>
    <p1510:client id="{47123A45-609F-5644-8B31-2C8E0AFC3529}" v="1" dt="2024-02-21T23:14:45.607"/>
    <p1510:client id="{50675ECF-AADC-A4CD-65F1-350BDBFE84CA}" v="15" dt="2024-02-22T13:12:28.529"/>
    <p1510:client id="{660E85BD-4514-083A-4F81-8B507AF0F467}" v="242" dt="2024-02-21T23:11:54.986"/>
    <p1510:client id="{814AD6B3-D8E0-79B6-A7DC-C48F19BA266F}" v="14" dt="2024-02-22T18:00:12.189"/>
    <p1510:client id="{8C1ACEDD-6C87-7B48-9332-3C30AA653A6F}" v="1017" dt="2024-02-22T18:41:11.568"/>
    <p1510:client id="{A7021935-19EC-976B-58AB-A7BC5792D754}" v="130" dt="2024-02-22T16:31:34.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280"/>
        <p:guide pos="2880"/>
        <p:guide pos="272"/>
        <p:guide pos="5488"/>
        <p:guide orient="horz" pos="79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4F_AEF9229.xml><?xml version="1.0" encoding="utf-8"?>
<p188:cmLst xmlns:a="http://schemas.openxmlformats.org/drawingml/2006/main" xmlns:r="http://schemas.openxmlformats.org/officeDocument/2006/relationships" xmlns:p188="http://schemas.microsoft.com/office/powerpoint/2018/8/main">
  <p188:cm id="{BC010DD9-B5D6-4D3E-891C-4412DD865CDB}" authorId="{E154D8FC-413F-20D3-EEA2-12B16CFCD507}" created="2024-02-20T15:24:34.488">
    <pc:sldMkLst xmlns:pc="http://schemas.microsoft.com/office/powerpoint/2013/main/command">
      <pc:docMk/>
      <pc:sldMk cId="183472681" sldId="335"/>
    </pc:sldMkLst>
    <p188:txBody>
      <a:bodyPr/>
      <a:lstStyle/>
      <a:p>
        <a:r>
          <a:rPr lang="en-US"/>
          <a:t>Replace slides with new Limor Slides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76ED7D-D110-4767-8793-8B4CA98543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7D5EDB-2BDA-40F9-BD40-9C49619D3C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BD2D93-8715-4096-A7CD-85A7BAB623AD}" type="datetimeFigureOut">
              <a:rPr lang="en-GB" smtClean="0"/>
              <a:t>22/02/2024</a:t>
            </a:fld>
            <a:endParaRPr lang="en-GB"/>
          </a:p>
        </p:txBody>
      </p:sp>
      <p:sp>
        <p:nvSpPr>
          <p:cNvPr id="4" name="Footer Placeholder 3">
            <a:extLst>
              <a:ext uri="{FF2B5EF4-FFF2-40B4-BE49-F238E27FC236}">
                <a16:creationId xmlns:a16="http://schemas.microsoft.com/office/drawing/2014/main" id="{C3806822-04BD-454E-A4B0-9F0EAA7B29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524F424-50A5-4BBA-99AB-CE00477127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E6BEA9-78B1-42B8-ACF9-30853B476ADA}" type="slidenum">
              <a:rPr lang="en-GB" smtClean="0"/>
              <a:t>‹#›</a:t>
            </a:fld>
            <a:endParaRPr lang="en-GB"/>
          </a:p>
        </p:txBody>
      </p:sp>
    </p:spTree>
    <p:extLst>
      <p:ext uri="{BB962C8B-B14F-4D97-AF65-F5344CB8AC3E}">
        <p14:creationId xmlns:p14="http://schemas.microsoft.com/office/powerpoint/2010/main" val="1176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360BD-9F2B-3E40-A204-AD6A71E97D71}" type="datetimeFigureOut">
              <a:rPr lang="en-US" smtClean="0"/>
              <a:t>2/22/2024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FE7EE-41BE-2646-AD78-BFE02926F1FD}" type="slidenum">
              <a:rPr lang="en-US" smtClean="0"/>
              <a:t>‹#›</a:t>
            </a:fld>
            <a:endParaRPr lang="en-US"/>
          </a:p>
        </p:txBody>
      </p:sp>
    </p:spTree>
    <p:extLst>
      <p:ext uri="{BB962C8B-B14F-4D97-AF65-F5344CB8AC3E}">
        <p14:creationId xmlns:p14="http://schemas.microsoft.com/office/powerpoint/2010/main" val="1061150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ea typeface="Calibri"/>
                <a:cs typeface="Calibri"/>
              </a:rPr>
              <a:t>The purpose of the MH office hours is to provide a forum for BILHPN/</a:t>
            </a:r>
            <a:r>
              <a:rPr lang="en-US" err="1">
                <a:ea typeface="Calibri"/>
                <a:cs typeface="Calibri"/>
              </a:rPr>
              <a:t>WellSense</a:t>
            </a:r>
            <a:r>
              <a:rPr lang="en-US">
                <a:ea typeface="Calibri"/>
                <a:cs typeface="Calibri"/>
              </a:rPr>
              <a:t> to share MH Tiering related updates and have participating sites ask questions and share best practices with one another. </a:t>
            </a:r>
          </a:p>
          <a:p>
            <a:r>
              <a:rPr lang="en-US">
                <a:ea typeface="Calibri"/>
                <a:cs typeface="Calibri"/>
              </a:rPr>
              <a:t>Today we will be reviewing take aways from the MH 2023 Audit and expectations for the 2024 audit cycle. </a:t>
            </a:r>
          </a:p>
        </p:txBody>
      </p:sp>
      <p:sp>
        <p:nvSpPr>
          <p:cNvPr id="4" name="Slide Number Placeholder 3"/>
          <p:cNvSpPr>
            <a:spLocks noGrp="1"/>
          </p:cNvSpPr>
          <p:nvPr>
            <p:ph type="sldNum" sz="quarter" idx="5"/>
          </p:nvPr>
        </p:nvSpPr>
        <p:spPr/>
        <p:txBody>
          <a:bodyPr/>
          <a:lstStyle/>
          <a:p>
            <a:fld id="{4E0FE7EE-41BE-2646-AD78-BFE02926F1FD}" type="slidenum">
              <a:rPr lang="en-US" smtClean="0"/>
              <a:t>2</a:t>
            </a:fld>
            <a:endParaRPr lang="en-US"/>
          </a:p>
        </p:txBody>
      </p:sp>
    </p:spTree>
    <p:extLst>
      <p:ext uri="{BB962C8B-B14F-4D97-AF65-F5344CB8AC3E}">
        <p14:creationId xmlns:p14="http://schemas.microsoft.com/office/powerpoint/2010/main" val="133849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5</a:t>
            </a:fld>
            <a:endParaRPr lang="en-US"/>
          </a:p>
        </p:txBody>
      </p:sp>
    </p:spTree>
    <p:extLst>
      <p:ext uri="{BB962C8B-B14F-4D97-AF65-F5344CB8AC3E}">
        <p14:creationId xmlns:p14="http://schemas.microsoft.com/office/powerpoint/2010/main" val="232575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6</a:t>
            </a:fld>
            <a:endParaRPr lang="en-US"/>
          </a:p>
        </p:txBody>
      </p:sp>
    </p:spTree>
    <p:extLst>
      <p:ext uri="{BB962C8B-B14F-4D97-AF65-F5344CB8AC3E}">
        <p14:creationId xmlns:p14="http://schemas.microsoft.com/office/powerpoint/2010/main" val="9569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Audit is practice-level</a:t>
            </a:r>
          </a:p>
        </p:txBody>
      </p:sp>
      <p:sp>
        <p:nvSpPr>
          <p:cNvPr id="4" name="Slide Number Placeholder 3"/>
          <p:cNvSpPr>
            <a:spLocks noGrp="1"/>
          </p:cNvSpPr>
          <p:nvPr>
            <p:ph type="sldNum" sz="quarter" idx="5"/>
          </p:nvPr>
        </p:nvSpPr>
        <p:spPr/>
        <p:txBody>
          <a:bodyPr/>
          <a:lstStyle/>
          <a:p>
            <a:fld id="{4E0FE7EE-41BE-2646-AD78-BFE02926F1FD}" type="slidenum">
              <a:rPr lang="en-US" smtClean="0"/>
              <a:t>10</a:t>
            </a:fld>
            <a:endParaRPr lang="en-US"/>
          </a:p>
        </p:txBody>
      </p:sp>
    </p:spTree>
    <p:extLst>
      <p:ext uri="{BB962C8B-B14F-4D97-AF65-F5344CB8AC3E}">
        <p14:creationId xmlns:p14="http://schemas.microsoft.com/office/powerpoint/2010/main" val="28257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17</a:t>
            </a:fld>
            <a:endParaRPr lang="en-US"/>
          </a:p>
        </p:txBody>
      </p:sp>
    </p:spTree>
    <p:extLst>
      <p:ext uri="{BB962C8B-B14F-4D97-AF65-F5344CB8AC3E}">
        <p14:creationId xmlns:p14="http://schemas.microsoft.com/office/powerpoint/2010/main" val="331746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E0FE7EE-41BE-2646-AD78-BFE02926F1FD}" type="slidenum">
              <a:rPr lang="en-US" smtClean="0"/>
              <a:t>18</a:t>
            </a:fld>
            <a:endParaRPr lang="en-US"/>
          </a:p>
        </p:txBody>
      </p:sp>
    </p:spTree>
    <p:extLst>
      <p:ext uri="{BB962C8B-B14F-4D97-AF65-F5344CB8AC3E}">
        <p14:creationId xmlns:p14="http://schemas.microsoft.com/office/powerpoint/2010/main" val="851851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B0B357-D9B0-4211-8B79-5EF3C2F15E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24"/>
          <a:stretch/>
        </p:blipFill>
        <p:spPr>
          <a:xfrm>
            <a:off x="-1" y="0"/>
            <a:ext cx="9144001" cy="6858000"/>
          </a:xfrm>
          <a:prstGeom prst="rect">
            <a:avLst/>
          </a:prstGeom>
        </p:spPr>
      </p:pic>
      <p:sp>
        <p:nvSpPr>
          <p:cNvPr id="2" name="Title 1"/>
          <p:cNvSpPr>
            <a:spLocks noGrp="1"/>
          </p:cNvSpPr>
          <p:nvPr>
            <p:ph type="ctrTitle"/>
          </p:nvPr>
        </p:nvSpPr>
        <p:spPr>
          <a:xfrm>
            <a:off x="432000" y="1523972"/>
            <a:ext cx="5916057" cy="1050505"/>
          </a:xfrm>
        </p:spPr>
        <p:txBody>
          <a:bodyPr anchor="t"/>
          <a:lstStyle>
            <a:lvl1pPr algn="l" rtl="0">
              <a:lnSpc>
                <a:spcPct val="100000"/>
              </a:lnSpc>
              <a:defRPr sz="3600" b="1" cap="none" baseline="0">
                <a:solidFill>
                  <a:schemeClr val="tx2"/>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A close up of a logo&#10;&#10;Description automatically generated">
            <a:extLst>
              <a:ext uri="{FF2B5EF4-FFF2-40B4-BE49-F238E27FC236}">
                <a16:creationId xmlns:a16="http://schemas.microsoft.com/office/drawing/2014/main" id="{4F964C76-526C-487A-999E-0FDAE214CEEB}"/>
              </a:ext>
            </a:extLst>
          </p:cNvPr>
          <p:cNvPicPr>
            <a:picLocks noChangeAspect="1"/>
          </p:cNvPicPr>
          <p:nvPr userDrawn="1"/>
        </p:nvPicPr>
        <p:blipFill>
          <a:blip r:embed="rId3"/>
          <a:stretch>
            <a:fillRect/>
          </a:stretch>
        </p:blipFill>
        <p:spPr>
          <a:xfrm>
            <a:off x="5641200" y="5101200"/>
            <a:ext cx="3086588" cy="1332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1234800"/>
            <a:ext cx="8280399" cy="4930056"/>
          </a:xfrm>
        </p:spPr>
        <p:txBody>
          <a:bodyPr numCol="2" spcCol="288000" rtlCol="0"/>
          <a:lstStyle>
            <a:lvl2pPr marL="179388" indent="-179388">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96A1-5439-4F67-8275-2118E1C9D61D}"/>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4D5E396D-BACB-4E6F-9FE7-DD529EC2BD8C}"/>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C4A8C64B-EDF3-47E5-9A99-19F475CE915E}"/>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3BC69877-AB38-4AE3-A81B-7947DEC55D64}"/>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058537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and 2 Colum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800" y="1234800"/>
            <a:ext cx="2568074" cy="4930056"/>
          </a:xfrm>
        </p:spPr>
        <p:txBody>
          <a:bodyPr/>
          <a:lstStyle>
            <a:lvl1pPr>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idx="1"/>
          </p:nvPr>
        </p:nvSpPr>
        <p:spPr>
          <a:xfrm>
            <a:off x="3860797" y="1234800"/>
            <a:ext cx="4851399" cy="4930056"/>
          </a:xfrm>
        </p:spPr>
        <p:txBody>
          <a:bodyPr numCol="2" spcCol="2880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E2DE79-CB72-4FDC-8AF5-48BFE4B5E58C}"/>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71ABA89F-6967-4891-BBC9-B97467E2638C}"/>
              </a:ext>
            </a:extLst>
          </p:cNvPr>
          <p:cNvSpPr>
            <a:spLocks noGrp="1"/>
          </p:cNvSpPr>
          <p:nvPr>
            <p:ph type="body" sz="quarter" idx="15"/>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E008D794-E52E-415D-A590-7A57C2F8C9A2}"/>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A5914E27-6E0C-4EE5-8C41-FB9CE3FF2DBF}"/>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08041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2 tables">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800" y="1234800"/>
            <a:ext cx="2343484" cy="1929426"/>
          </a:xfrm>
        </p:spPr>
        <p:txBody>
          <a:bodyPr/>
          <a:lstStyle>
            <a:lvl1pPr>
              <a:spcAft>
                <a:spcPts val="0"/>
              </a:spcAft>
              <a:defRPr sz="1200" b="1"/>
            </a:lvl1pPr>
            <a:lvl2pPr marL="0" indent="0">
              <a:buNone/>
              <a:defRPr sz="1200" b="0"/>
            </a:lvl2pPr>
            <a:lvl3pPr marL="180000" indent="-216000">
              <a:buFont typeface="Arial" panose="020B0604020202020204" pitchFamily="34" charset="0"/>
              <a:buChar cha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E409ADD2-C364-4BB6-B86F-CF9037B6D11C}"/>
              </a:ext>
            </a:extLst>
          </p:cNvPr>
          <p:cNvSpPr>
            <a:spLocks noGrp="1"/>
          </p:cNvSpPr>
          <p:nvPr>
            <p:ph idx="15"/>
          </p:nvPr>
        </p:nvSpPr>
        <p:spPr>
          <a:xfrm>
            <a:off x="431800" y="3560103"/>
            <a:ext cx="2343484" cy="1929426"/>
          </a:xfrm>
        </p:spPr>
        <p:txBody>
          <a:bodyPr/>
          <a:lstStyle>
            <a:lvl1pPr>
              <a:spcAft>
                <a:spcPts val="0"/>
              </a:spcAft>
              <a:defRPr sz="1200" b="1"/>
            </a:lvl1pPr>
            <a:lvl2pPr marL="0" indent="0">
              <a:buNone/>
              <a:defRPr sz="1200" b="0"/>
            </a:lvl2pPr>
            <a:lvl3pPr marL="180000" indent="-216000">
              <a:buFont typeface="Arial" panose="020B0604020202020204" pitchFamily="34" charset="0"/>
              <a:buChar cha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able Placeholder 4">
            <a:extLst>
              <a:ext uri="{FF2B5EF4-FFF2-40B4-BE49-F238E27FC236}">
                <a16:creationId xmlns:a16="http://schemas.microsoft.com/office/drawing/2014/main" id="{A43A654E-F926-43AE-9D42-DF221FE71712}"/>
              </a:ext>
            </a:extLst>
          </p:cNvPr>
          <p:cNvSpPr>
            <a:spLocks noGrp="1"/>
          </p:cNvSpPr>
          <p:nvPr>
            <p:ph type="tbl" sz="quarter" idx="16"/>
          </p:nvPr>
        </p:nvSpPr>
        <p:spPr>
          <a:xfrm>
            <a:off x="2967038" y="1234800"/>
            <a:ext cx="5745162" cy="2058987"/>
          </a:xfrm>
        </p:spPr>
        <p:txBody>
          <a:bodyPr/>
          <a:lstStyle/>
          <a:p>
            <a:r>
              <a:rPr lang="en-US"/>
              <a:t>Click icon to add table</a:t>
            </a:r>
            <a:endParaRPr lang="en-GB"/>
          </a:p>
        </p:txBody>
      </p:sp>
      <p:sp>
        <p:nvSpPr>
          <p:cNvPr id="14" name="Table Placeholder 4">
            <a:extLst>
              <a:ext uri="{FF2B5EF4-FFF2-40B4-BE49-F238E27FC236}">
                <a16:creationId xmlns:a16="http://schemas.microsoft.com/office/drawing/2014/main" id="{9C702231-BA00-4144-98D6-18E6F2982666}"/>
              </a:ext>
            </a:extLst>
          </p:cNvPr>
          <p:cNvSpPr>
            <a:spLocks noGrp="1"/>
          </p:cNvSpPr>
          <p:nvPr>
            <p:ph type="tbl" sz="quarter" idx="17"/>
          </p:nvPr>
        </p:nvSpPr>
        <p:spPr>
          <a:xfrm>
            <a:off x="2966400" y="3593933"/>
            <a:ext cx="5745162" cy="2058987"/>
          </a:xfrm>
        </p:spPr>
        <p:txBody>
          <a:bodyPr/>
          <a:lstStyle/>
          <a:p>
            <a:r>
              <a:rPr lang="en-US"/>
              <a:t>Click icon to add table</a:t>
            </a:r>
            <a:endParaRPr lang="en-GB"/>
          </a:p>
        </p:txBody>
      </p:sp>
      <p:cxnSp>
        <p:nvCxnSpPr>
          <p:cNvPr id="18" name="Straight Connector 17">
            <a:extLst>
              <a:ext uri="{FF2B5EF4-FFF2-40B4-BE49-F238E27FC236}">
                <a16:creationId xmlns:a16="http://schemas.microsoft.com/office/drawing/2014/main" id="{2DDF77F2-0CA7-4DA8-AE18-3D66CE3B9CFA}"/>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B142342A-2050-4AC7-BD2F-624CFBC0FD97}"/>
              </a:ext>
            </a:extLst>
          </p:cNvPr>
          <p:cNvSpPr>
            <a:spLocks noGrp="1"/>
          </p:cNvSpPr>
          <p:nvPr>
            <p:ph type="body" sz="quarter" idx="18"/>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23" name="Slide Number Placeholder 5">
            <a:extLst>
              <a:ext uri="{FF2B5EF4-FFF2-40B4-BE49-F238E27FC236}">
                <a16:creationId xmlns:a16="http://schemas.microsoft.com/office/drawing/2014/main" id="{6C54B936-0E70-4559-B5DD-6DE558FF12E2}"/>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F9FA9EE0-0E9B-4AC0-9AED-1BFC68EFD456}"/>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033160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Graph">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9" y="1234800"/>
            <a:ext cx="8289555" cy="2158432"/>
          </a:xfrm>
        </p:spPr>
        <p:txBody>
          <a:bodyPr numCol="2" spcCol="288000"/>
          <a:lstStyle>
            <a:lvl1pPr>
              <a:spcAft>
                <a:spcPts val="1000"/>
              </a:spcAft>
              <a:defRPr sz="1400" b="0"/>
            </a:lvl1pPr>
            <a:lvl2pPr>
              <a:spcAft>
                <a:spcPts val="1000"/>
              </a:spcAft>
              <a:defRPr sz="1400" b="0"/>
            </a:lvl2pPr>
            <a:lvl3pPr>
              <a:spcAft>
                <a:spcPts val="1000"/>
              </a:spcAft>
              <a:defRPr sz="1400" b="0"/>
            </a:lvl3pPr>
            <a:lvl4pPr>
              <a:spcAft>
                <a:spcPts val="1000"/>
              </a:spcAft>
              <a:defRPr sz="1400" b="0"/>
            </a:lvl4pPr>
            <a:lvl5pPr>
              <a:spcAft>
                <a:spcPts val="1000"/>
              </a:spcAf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a:extLst>
              <a:ext uri="{FF2B5EF4-FFF2-40B4-BE49-F238E27FC236}">
                <a16:creationId xmlns:a16="http://schemas.microsoft.com/office/drawing/2014/main" id="{3FA526A5-3A4C-48F8-B3E5-74E7301C7588}"/>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8A9DD25-B80A-40A1-8EB9-F961D1FD199E}"/>
              </a:ext>
            </a:extLst>
          </p:cNvPr>
          <p:cNvSpPr>
            <a:spLocks noGrp="1"/>
          </p:cNvSpPr>
          <p:nvPr>
            <p:ph type="body" sz="quarter" idx="16"/>
          </p:nvPr>
        </p:nvSpPr>
        <p:spPr>
          <a:xfrm>
            <a:off x="664629" y="3960000"/>
            <a:ext cx="2086862" cy="1711476"/>
          </a:xfrm>
          <a:custGeom>
            <a:avLst/>
            <a:gdLst>
              <a:gd name="connsiteX0" fmla="*/ 0 w 1586204"/>
              <a:gd name="connsiteY0" fmla="*/ 794968 h 1589936"/>
              <a:gd name="connsiteX1" fmla="*/ 793102 w 1586204"/>
              <a:gd name="connsiteY1" fmla="*/ 0 h 1589936"/>
              <a:gd name="connsiteX2" fmla="*/ 1586204 w 1586204"/>
              <a:gd name="connsiteY2" fmla="*/ 794968 h 1589936"/>
              <a:gd name="connsiteX3" fmla="*/ 793102 w 1586204"/>
              <a:gd name="connsiteY3" fmla="*/ 1589936 h 1589936"/>
              <a:gd name="connsiteX4" fmla="*/ 0 w 1586204"/>
              <a:gd name="connsiteY4" fmla="*/ 794968 h 1589936"/>
              <a:gd name="connsiteX0" fmla="*/ 0 w 1683259"/>
              <a:gd name="connsiteY0" fmla="*/ 794968 h 1590215"/>
              <a:gd name="connsiteX1" fmla="*/ 793102 w 1683259"/>
              <a:gd name="connsiteY1" fmla="*/ 0 h 1590215"/>
              <a:gd name="connsiteX2" fmla="*/ 1586204 w 1683259"/>
              <a:gd name="connsiteY2" fmla="*/ 794968 h 1590215"/>
              <a:gd name="connsiteX3" fmla="*/ 1582472 w 1683259"/>
              <a:gd name="connsiteY3" fmla="*/ 884542 h 1590215"/>
              <a:gd name="connsiteX4" fmla="*/ 793102 w 1683259"/>
              <a:gd name="connsiteY4" fmla="*/ 1589936 h 1590215"/>
              <a:gd name="connsiteX5" fmla="*/ 0 w 1683259"/>
              <a:gd name="connsiteY5" fmla="*/ 794968 h 1590215"/>
              <a:gd name="connsiteX0" fmla="*/ 0 w 1918375"/>
              <a:gd name="connsiteY0" fmla="*/ 794968 h 1590210"/>
              <a:gd name="connsiteX1" fmla="*/ 793102 w 1918375"/>
              <a:gd name="connsiteY1" fmla="*/ 0 h 1590210"/>
              <a:gd name="connsiteX2" fmla="*/ 1586204 w 1918375"/>
              <a:gd name="connsiteY2" fmla="*/ 794968 h 1590210"/>
              <a:gd name="connsiteX3" fmla="*/ 1918374 w 1918375"/>
              <a:gd name="connsiteY3" fmla="*/ 832290 h 1590210"/>
              <a:gd name="connsiteX4" fmla="*/ 1582472 w 1918375"/>
              <a:gd name="connsiteY4" fmla="*/ 884542 h 1590210"/>
              <a:gd name="connsiteX5" fmla="*/ 793102 w 1918375"/>
              <a:gd name="connsiteY5" fmla="*/ 1589936 h 1590210"/>
              <a:gd name="connsiteX6" fmla="*/ 0 w 1918375"/>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66651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33304"/>
              <a:gd name="connsiteY0" fmla="*/ 794968 h 1590210"/>
              <a:gd name="connsiteX1" fmla="*/ 793102 w 1933304"/>
              <a:gd name="connsiteY1" fmla="*/ 0 h 1590210"/>
              <a:gd name="connsiteX2" fmla="*/ 1586204 w 1933304"/>
              <a:gd name="connsiteY2" fmla="*/ 794968 h 1590210"/>
              <a:gd name="connsiteX3" fmla="*/ 1933303 w 1933304"/>
              <a:gd name="connsiteY3" fmla="*/ 955454 h 1590210"/>
              <a:gd name="connsiteX4" fmla="*/ 1582472 w 1933304"/>
              <a:gd name="connsiteY4" fmla="*/ 884542 h 1590210"/>
              <a:gd name="connsiteX5" fmla="*/ 793102 w 1933304"/>
              <a:gd name="connsiteY5" fmla="*/ 1589936 h 1590210"/>
              <a:gd name="connsiteX6" fmla="*/ 0 w 1933304"/>
              <a:gd name="connsiteY6" fmla="*/ 794968 h 1590210"/>
              <a:gd name="connsiteX0" fmla="*/ 0 w 1948233"/>
              <a:gd name="connsiteY0" fmla="*/ 794968 h 1590210"/>
              <a:gd name="connsiteX1" fmla="*/ 793102 w 1948233"/>
              <a:gd name="connsiteY1" fmla="*/ 0 h 1590210"/>
              <a:gd name="connsiteX2" fmla="*/ 1586204 w 1948233"/>
              <a:gd name="connsiteY2" fmla="*/ 794968 h 1590210"/>
              <a:gd name="connsiteX3" fmla="*/ 1948232 w 1948233"/>
              <a:gd name="connsiteY3" fmla="*/ 947989 h 1590210"/>
              <a:gd name="connsiteX4" fmla="*/ 1582472 w 1948233"/>
              <a:gd name="connsiteY4" fmla="*/ 884542 h 1590210"/>
              <a:gd name="connsiteX5" fmla="*/ 793102 w 1948233"/>
              <a:gd name="connsiteY5" fmla="*/ 1589936 h 1590210"/>
              <a:gd name="connsiteX6" fmla="*/ 0 w 1948233"/>
              <a:gd name="connsiteY6" fmla="*/ 794968 h 1590210"/>
              <a:gd name="connsiteX0" fmla="*/ 0 w 1948233"/>
              <a:gd name="connsiteY0" fmla="*/ 794968 h 1590364"/>
              <a:gd name="connsiteX1" fmla="*/ 793102 w 1948233"/>
              <a:gd name="connsiteY1" fmla="*/ 0 h 1590364"/>
              <a:gd name="connsiteX2" fmla="*/ 1586204 w 1948233"/>
              <a:gd name="connsiteY2" fmla="*/ 794968 h 1590364"/>
              <a:gd name="connsiteX3" fmla="*/ 1948232 w 1948233"/>
              <a:gd name="connsiteY3" fmla="*/ 947989 h 1590364"/>
              <a:gd name="connsiteX4" fmla="*/ 1582472 w 1948233"/>
              <a:gd name="connsiteY4" fmla="*/ 884542 h 1590364"/>
              <a:gd name="connsiteX5" fmla="*/ 793102 w 1948233"/>
              <a:gd name="connsiteY5" fmla="*/ 1589936 h 1590364"/>
              <a:gd name="connsiteX6" fmla="*/ 0 w 1948233"/>
              <a:gd name="connsiteY6" fmla="*/ 794968 h 1590364"/>
              <a:gd name="connsiteX0" fmla="*/ 0 w 1948233"/>
              <a:gd name="connsiteY0" fmla="*/ 794968 h 1589964"/>
              <a:gd name="connsiteX1" fmla="*/ 793102 w 1948233"/>
              <a:gd name="connsiteY1" fmla="*/ 0 h 1589964"/>
              <a:gd name="connsiteX2" fmla="*/ 1586204 w 1948233"/>
              <a:gd name="connsiteY2" fmla="*/ 794968 h 1589964"/>
              <a:gd name="connsiteX3" fmla="*/ 1948232 w 1948233"/>
              <a:gd name="connsiteY3" fmla="*/ 947989 h 1589964"/>
              <a:gd name="connsiteX4" fmla="*/ 1582472 w 1948233"/>
              <a:gd name="connsiteY4" fmla="*/ 884542 h 1589964"/>
              <a:gd name="connsiteX5" fmla="*/ 793102 w 1948233"/>
              <a:gd name="connsiteY5" fmla="*/ 1589936 h 1589964"/>
              <a:gd name="connsiteX6" fmla="*/ 0 w 1948233"/>
              <a:gd name="connsiteY6" fmla="*/ 794968 h 1589964"/>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3"/>
              <a:gd name="connsiteY0" fmla="*/ 794968 h 1589966"/>
              <a:gd name="connsiteX1" fmla="*/ 793102 w 1948233"/>
              <a:gd name="connsiteY1" fmla="*/ 0 h 1589966"/>
              <a:gd name="connsiteX2" fmla="*/ 1586204 w 1948233"/>
              <a:gd name="connsiteY2" fmla="*/ 794968 h 1589966"/>
              <a:gd name="connsiteX3" fmla="*/ 1948232 w 1948233"/>
              <a:gd name="connsiteY3" fmla="*/ 947989 h 1589966"/>
              <a:gd name="connsiteX4" fmla="*/ 1582472 w 1948233"/>
              <a:gd name="connsiteY4" fmla="*/ 884542 h 1589966"/>
              <a:gd name="connsiteX5" fmla="*/ 793102 w 1948233"/>
              <a:gd name="connsiteY5" fmla="*/ 1589936 h 1589966"/>
              <a:gd name="connsiteX6" fmla="*/ 0 w 1948233"/>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48234"/>
              <a:gd name="connsiteY0" fmla="*/ 794968 h 1589966"/>
              <a:gd name="connsiteX1" fmla="*/ 793102 w 1948234"/>
              <a:gd name="connsiteY1" fmla="*/ 0 h 1589966"/>
              <a:gd name="connsiteX2" fmla="*/ 1586204 w 1948234"/>
              <a:gd name="connsiteY2" fmla="*/ 794968 h 1589966"/>
              <a:gd name="connsiteX3" fmla="*/ 1948232 w 1948234"/>
              <a:gd name="connsiteY3" fmla="*/ 947989 h 1589966"/>
              <a:gd name="connsiteX4" fmla="*/ 1582472 w 1948234"/>
              <a:gd name="connsiteY4" fmla="*/ 884542 h 1589966"/>
              <a:gd name="connsiteX5" fmla="*/ 793102 w 1948234"/>
              <a:gd name="connsiteY5" fmla="*/ 1589936 h 1589966"/>
              <a:gd name="connsiteX6" fmla="*/ 0 w 1948234"/>
              <a:gd name="connsiteY6"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948232 w 1956577"/>
              <a:gd name="connsiteY3" fmla="*/ 947989 h 1589966"/>
              <a:gd name="connsiteX4" fmla="*/ 1731760 w 1956577"/>
              <a:gd name="connsiteY4" fmla="*/ 1093547 h 1589966"/>
              <a:gd name="connsiteX5" fmla="*/ 1582472 w 1956577"/>
              <a:gd name="connsiteY5" fmla="*/ 884542 h 1589966"/>
              <a:gd name="connsiteX6" fmla="*/ 793102 w 1956577"/>
              <a:gd name="connsiteY6" fmla="*/ 1589936 h 1589966"/>
              <a:gd name="connsiteX7" fmla="*/ 0 w 1956577"/>
              <a:gd name="connsiteY7"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35492 w 1956577"/>
              <a:gd name="connsiteY3" fmla="*/ 615820 h 1589966"/>
              <a:gd name="connsiteX4" fmla="*/ 1948232 w 1956577"/>
              <a:gd name="connsiteY4" fmla="*/ 947989 h 1589966"/>
              <a:gd name="connsiteX5" fmla="*/ 1731760 w 1956577"/>
              <a:gd name="connsiteY5" fmla="*/ 1093547 h 1589966"/>
              <a:gd name="connsiteX6" fmla="*/ 1582472 w 1956577"/>
              <a:gd name="connsiteY6" fmla="*/ 884542 h 1589966"/>
              <a:gd name="connsiteX7" fmla="*/ 793102 w 1956577"/>
              <a:gd name="connsiteY7" fmla="*/ 1589936 h 1589966"/>
              <a:gd name="connsiteX8" fmla="*/ 0 w 1956577"/>
              <a:gd name="connsiteY8"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675776 w 1956577"/>
              <a:gd name="connsiteY3" fmla="*/ 671804 h 1589966"/>
              <a:gd name="connsiteX4" fmla="*/ 1735492 w 1956577"/>
              <a:gd name="connsiteY4" fmla="*/ 615820 h 1589966"/>
              <a:gd name="connsiteX5" fmla="*/ 1948232 w 1956577"/>
              <a:gd name="connsiteY5" fmla="*/ 947989 h 1589966"/>
              <a:gd name="connsiteX6" fmla="*/ 1731760 w 1956577"/>
              <a:gd name="connsiteY6" fmla="*/ 1093547 h 1589966"/>
              <a:gd name="connsiteX7" fmla="*/ 1582472 w 1956577"/>
              <a:gd name="connsiteY7" fmla="*/ 884542 h 1589966"/>
              <a:gd name="connsiteX8" fmla="*/ 793102 w 1956577"/>
              <a:gd name="connsiteY8" fmla="*/ 1589936 h 1589966"/>
              <a:gd name="connsiteX9" fmla="*/ 0 w 1956577"/>
              <a:gd name="connsiteY9"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68 h 1589966"/>
              <a:gd name="connsiteX1" fmla="*/ 793102 w 1956577"/>
              <a:gd name="connsiteY1" fmla="*/ 0 h 1589966"/>
              <a:gd name="connsiteX2" fmla="*/ 1586204 w 1956577"/>
              <a:gd name="connsiteY2" fmla="*/ 794968 h 1589966"/>
              <a:gd name="connsiteX3" fmla="*/ 1769082 w 1956577"/>
              <a:gd name="connsiteY3" fmla="*/ 768842 h 1589966"/>
              <a:gd name="connsiteX4" fmla="*/ 1675776 w 1956577"/>
              <a:gd name="connsiteY4" fmla="*/ 671804 h 1589966"/>
              <a:gd name="connsiteX5" fmla="*/ 1735492 w 1956577"/>
              <a:gd name="connsiteY5" fmla="*/ 615820 h 1589966"/>
              <a:gd name="connsiteX6" fmla="*/ 1948232 w 1956577"/>
              <a:gd name="connsiteY6" fmla="*/ 947989 h 1589966"/>
              <a:gd name="connsiteX7" fmla="*/ 1731760 w 1956577"/>
              <a:gd name="connsiteY7" fmla="*/ 1093547 h 1589966"/>
              <a:gd name="connsiteX8" fmla="*/ 1582472 w 1956577"/>
              <a:gd name="connsiteY8" fmla="*/ 884542 h 1589966"/>
              <a:gd name="connsiteX9" fmla="*/ 793102 w 1956577"/>
              <a:gd name="connsiteY9" fmla="*/ 1589936 h 1589966"/>
              <a:gd name="connsiteX10" fmla="*/ 0 w 1956577"/>
              <a:gd name="connsiteY10" fmla="*/ 794968 h 1589966"/>
              <a:gd name="connsiteX0" fmla="*/ 0 w 1956577"/>
              <a:gd name="connsiteY0" fmla="*/ 794997 h 1589995"/>
              <a:gd name="connsiteX1" fmla="*/ 793102 w 1956577"/>
              <a:gd name="connsiteY1" fmla="*/ 29 h 1589995"/>
              <a:gd name="connsiteX2" fmla="*/ 1586204 w 1956577"/>
              <a:gd name="connsiteY2" fmla="*/ 772604 h 1589995"/>
              <a:gd name="connsiteX3" fmla="*/ 1769082 w 1956577"/>
              <a:gd name="connsiteY3" fmla="*/ 768871 h 1589995"/>
              <a:gd name="connsiteX4" fmla="*/ 1675776 w 1956577"/>
              <a:gd name="connsiteY4" fmla="*/ 671833 h 1589995"/>
              <a:gd name="connsiteX5" fmla="*/ 1735492 w 1956577"/>
              <a:gd name="connsiteY5" fmla="*/ 615849 h 1589995"/>
              <a:gd name="connsiteX6" fmla="*/ 1948232 w 1956577"/>
              <a:gd name="connsiteY6" fmla="*/ 948018 h 1589995"/>
              <a:gd name="connsiteX7" fmla="*/ 1731760 w 1956577"/>
              <a:gd name="connsiteY7" fmla="*/ 1093576 h 1589995"/>
              <a:gd name="connsiteX8" fmla="*/ 1582472 w 1956577"/>
              <a:gd name="connsiteY8" fmla="*/ 884571 h 1589995"/>
              <a:gd name="connsiteX9" fmla="*/ 793102 w 1956577"/>
              <a:gd name="connsiteY9" fmla="*/ 1589965 h 1589995"/>
              <a:gd name="connsiteX10" fmla="*/ 0 w 1956577"/>
              <a:gd name="connsiteY10" fmla="*/ 794997 h 1589995"/>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9082 w 1956577"/>
              <a:gd name="connsiteY3" fmla="*/ 768955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5081 h 1590079"/>
              <a:gd name="connsiteX1" fmla="*/ 793102 w 1956577"/>
              <a:gd name="connsiteY1" fmla="*/ 113 h 1590079"/>
              <a:gd name="connsiteX2" fmla="*/ 1586204 w 1956577"/>
              <a:gd name="connsiteY2" fmla="*/ 772688 h 1590079"/>
              <a:gd name="connsiteX3" fmla="*/ 1761708 w 1956577"/>
              <a:gd name="connsiteY3" fmla="*/ 766497 h 1590079"/>
              <a:gd name="connsiteX4" fmla="*/ 1675776 w 1956577"/>
              <a:gd name="connsiteY4" fmla="*/ 671917 h 1590079"/>
              <a:gd name="connsiteX5" fmla="*/ 1735492 w 1956577"/>
              <a:gd name="connsiteY5" fmla="*/ 615933 h 1590079"/>
              <a:gd name="connsiteX6" fmla="*/ 1948232 w 1956577"/>
              <a:gd name="connsiteY6" fmla="*/ 948102 h 1590079"/>
              <a:gd name="connsiteX7" fmla="*/ 1731760 w 1956577"/>
              <a:gd name="connsiteY7" fmla="*/ 1093660 h 1590079"/>
              <a:gd name="connsiteX8" fmla="*/ 1582472 w 1956577"/>
              <a:gd name="connsiteY8" fmla="*/ 884655 h 1590079"/>
              <a:gd name="connsiteX9" fmla="*/ 793102 w 1956577"/>
              <a:gd name="connsiteY9" fmla="*/ 1590049 h 1590079"/>
              <a:gd name="connsiteX10" fmla="*/ 0 w 1956577"/>
              <a:gd name="connsiteY10" fmla="*/ 795081 h 1590079"/>
              <a:gd name="connsiteX0" fmla="*/ 0 w 1956577"/>
              <a:gd name="connsiteY0" fmla="*/ 794978 h 1589976"/>
              <a:gd name="connsiteX1" fmla="*/ 793102 w 1956577"/>
              <a:gd name="connsiteY1" fmla="*/ 10 h 1589976"/>
              <a:gd name="connsiteX2" fmla="*/ 1596037 w 1956577"/>
              <a:gd name="connsiteY2" fmla="*/ 782417 h 1589976"/>
              <a:gd name="connsiteX3" fmla="*/ 1761708 w 1956577"/>
              <a:gd name="connsiteY3" fmla="*/ 76639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90974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5776 w 1956577"/>
              <a:gd name="connsiteY4" fmla="*/ 671814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73318 w 1956577"/>
              <a:gd name="connsiteY4" fmla="*/ 679189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56577"/>
              <a:gd name="connsiteY0" fmla="*/ 794978 h 1589976"/>
              <a:gd name="connsiteX1" fmla="*/ 793102 w 1956577"/>
              <a:gd name="connsiteY1" fmla="*/ 10 h 1589976"/>
              <a:gd name="connsiteX2" fmla="*/ 1596037 w 1956577"/>
              <a:gd name="connsiteY2" fmla="*/ 782417 h 1589976"/>
              <a:gd name="connsiteX3" fmla="*/ 1759250 w 1956577"/>
              <a:gd name="connsiteY3" fmla="*/ 781141 h 1589976"/>
              <a:gd name="connsiteX4" fmla="*/ 1666175 w 1956577"/>
              <a:gd name="connsiteY4" fmla="*/ 674426 h 1589976"/>
              <a:gd name="connsiteX5" fmla="*/ 1735492 w 1956577"/>
              <a:gd name="connsiteY5" fmla="*/ 615830 h 1589976"/>
              <a:gd name="connsiteX6" fmla="*/ 1948232 w 1956577"/>
              <a:gd name="connsiteY6" fmla="*/ 947999 h 1589976"/>
              <a:gd name="connsiteX7" fmla="*/ 1731760 w 1956577"/>
              <a:gd name="connsiteY7" fmla="*/ 1093557 h 1589976"/>
              <a:gd name="connsiteX8" fmla="*/ 1582472 w 1956577"/>
              <a:gd name="connsiteY8" fmla="*/ 884552 h 1589976"/>
              <a:gd name="connsiteX9" fmla="*/ 793102 w 1956577"/>
              <a:gd name="connsiteY9" fmla="*/ 1589946 h 1589976"/>
              <a:gd name="connsiteX10" fmla="*/ 0 w 1956577"/>
              <a:gd name="connsiteY10" fmla="*/ 794978 h 1589976"/>
              <a:gd name="connsiteX0" fmla="*/ 0 w 1935933"/>
              <a:gd name="connsiteY0" fmla="*/ 794978 h 1589976"/>
              <a:gd name="connsiteX1" fmla="*/ 793102 w 1935933"/>
              <a:gd name="connsiteY1" fmla="*/ 10 h 1589976"/>
              <a:gd name="connsiteX2" fmla="*/ 1596037 w 1935933"/>
              <a:gd name="connsiteY2" fmla="*/ 782417 h 1589976"/>
              <a:gd name="connsiteX3" fmla="*/ 1759250 w 1935933"/>
              <a:gd name="connsiteY3" fmla="*/ 781141 h 1589976"/>
              <a:gd name="connsiteX4" fmla="*/ 1666175 w 1935933"/>
              <a:gd name="connsiteY4" fmla="*/ 674426 h 1589976"/>
              <a:gd name="connsiteX5" fmla="*/ 1735492 w 1935933"/>
              <a:gd name="connsiteY5" fmla="*/ 615830 h 1589976"/>
              <a:gd name="connsiteX6" fmla="*/ 1926801 w 1935933"/>
              <a:gd name="connsiteY6" fmla="*/ 831317 h 1589976"/>
              <a:gd name="connsiteX7" fmla="*/ 1731760 w 1935933"/>
              <a:gd name="connsiteY7" fmla="*/ 1093557 h 1589976"/>
              <a:gd name="connsiteX8" fmla="*/ 1582472 w 1935933"/>
              <a:gd name="connsiteY8" fmla="*/ 884552 h 1589976"/>
              <a:gd name="connsiteX9" fmla="*/ 793102 w 1935933"/>
              <a:gd name="connsiteY9" fmla="*/ 1589946 h 1589976"/>
              <a:gd name="connsiteX10" fmla="*/ 0 w 1935933"/>
              <a:gd name="connsiteY10" fmla="*/ 794978 h 1589976"/>
              <a:gd name="connsiteX0" fmla="*/ 0 w 1929209"/>
              <a:gd name="connsiteY0" fmla="*/ 794978 h 1589976"/>
              <a:gd name="connsiteX1" fmla="*/ 793102 w 1929209"/>
              <a:gd name="connsiteY1" fmla="*/ 10 h 1589976"/>
              <a:gd name="connsiteX2" fmla="*/ 1596037 w 1929209"/>
              <a:gd name="connsiteY2" fmla="*/ 782417 h 1589976"/>
              <a:gd name="connsiteX3" fmla="*/ 1759250 w 1929209"/>
              <a:gd name="connsiteY3" fmla="*/ 781141 h 1589976"/>
              <a:gd name="connsiteX4" fmla="*/ 1666175 w 1929209"/>
              <a:gd name="connsiteY4" fmla="*/ 674426 h 1589976"/>
              <a:gd name="connsiteX5" fmla="*/ 1735492 w 1929209"/>
              <a:gd name="connsiteY5" fmla="*/ 615830 h 1589976"/>
              <a:gd name="connsiteX6" fmla="*/ 1926801 w 1929209"/>
              <a:gd name="connsiteY6" fmla="*/ 831317 h 1589976"/>
              <a:gd name="connsiteX7" fmla="*/ 1731760 w 1929209"/>
              <a:gd name="connsiteY7" fmla="*/ 1093557 h 1589976"/>
              <a:gd name="connsiteX8" fmla="*/ 1582472 w 1929209"/>
              <a:gd name="connsiteY8" fmla="*/ 884552 h 1589976"/>
              <a:gd name="connsiteX9" fmla="*/ 793102 w 1929209"/>
              <a:gd name="connsiteY9" fmla="*/ 1589946 h 1589976"/>
              <a:gd name="connsiteX10" fmla="*/ 0 w 1929209"/>
              <a:gd name="connsiteY10" fmla="*/ 794978 h 1589976"/>
              <a:gd name="connsiteX0" fmla="*/ 0 w 1926801"/>
              <a:gd name="connsiteY0" fmla="*/ 794978 h 1589976"/>
              <a:gd name="connsiteX1" fmla="*/ 793102 w 1926801"/>
              <a:gd name="connsiteY1" fmla="*/ 10 h 1589976"/>
              <a:gd name="connsiteX2" fmla="*/ 1596037 w 1926801"/>
              <a:gd name="connsiteY2" fmla="*/ 782417 h 1589976"/>
              <a:gd name="connsiteX3" fmla="*/ 1759250 w 1926801"/>
              <a:gd name="connsiteY3" fmla="*/ 781141 h 1589976"/>
              <a:gd name="connsiteX4" fmla="*/ 1666175 w 1926801"/>
              <a:gd name="connsiteY4" fmla="*/ 674426 h 1589976"/>
              <a:gd name="connsiteX5" fmla="*/ 1735492 w 1926801"/>
              <a:gd name="connsiteY5" fmla="*/ 615830 h 1589976"/>
              <a:gd name="connsiteX6" fmla="*/ 1926801 w 1926801"/>
              <a:gd name="connsiteY6" fmla="*/ 831317 h 1589976"/>
              <a:gd name="connsiteX7" fmla="*/ 1731760 w 1926801"/>
              <a:gd name="connsiteY7" fmla="*/ 1093557 h 1589976"/>
              <a:gd name="connsiteX8" fmla="*/ 1582472 w 1926801"/>
              <a:gd name="connsiteY8" fmla="*/ 884552 h 1589976"/>
              <a:gd name="connsiteX9" fmla="*/ 793102 w 1926801"/>
              <a:gd name="connsiteY9" fmla="*/ 1589946 h 1589976"/>
              <a:gd name="connsiteX10" fmla="*/ 0 w 1926801"/>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31760 w 1938707"/>
              <a:gd name="connsiteY7" fmla="*/ 1093557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4173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582472 w 1938707"/>
              <a:gd name="connsiteY8" fmla="*/ 884552 h 1589976"/>
              <a:gd name="connsiteX9" fmla="*/ 793102 w 1938707"/>
              <a:gd name="connsiteY9" fmla="*/ 1589946 h 1589976"/>
              <a:gd name="connsiteX10" fmla="*/ 0 w 1938707"/>
              <a:gd name="connsiteY10"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582472 w 1938707"/>
              <a:gd name="connsiteY9" fmla="*/ 884552 h 1589976"/>
              <a:gd name="connsiteX10" fmla="*/ 793102 w 1938707"/>
              <a:gd name="connsiteY10" fmla="*/ 1589946 h 1589976"/>
              <a:gd name="connsiteX11" fmla="*/ 0 w 1938707"/>
              <a:gd name="connsiteY11"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89976"/>
              <a:gd name="connsiteX1" fmla="*/ 793102 w 1938707"/>
              <a:gd name="connsiteY1" fmla="*/ 10 h 1589976"/>
              <a:gd name="connsiteX2" fmla="*/ 1596037 w 1938707"/>
              <a:gd name="connsiteY2" fmla="*/ 782417 h 1589976"/>
              <a:gd name="connsiteX3" fmla="*/ 1759250 w 1938707"/>
              <a:gd name="connsiteY3" fmla="*/ 781141 h 1589976"/>
              <a:gd name="connsiteX4" fmla="*/ 1666175 w 1938707"/>
              <a:gd name="connsiteY4" fmla="*/ 674426 h 1589976"/>
              <a:gd name="connsiteX5" fmla="*/ 1735492 w 1938707"/>
              <a:gd name="connsiteY5" fmla="*/ 615830 h 1589976"/>
              <a:gd name="connsiteX6" fmla="*/ 1938707 w 1938707"/>
              <a:gd name="connsiteY6" fmla="*/ 828936 h 1589976"/>
              <a:gd name="connsiteX7" fmla="*/ 1726998 w 1938707"/>
              <a:gd name="connsiteY7" fmla="*/ 1029263 h 1589976"/>
              <a:gd name="connsiteX8" fmla="*/ 1669070 w 1938707"/>
              <a:gd name="connsiteY8" fmla="*/ 970636 h 1589976"/>
              <a:gd name="connsiteX9" fmla="*/ 1764320 w 1938707"/>
              <a:gd name="connsiteY9" fmla="*/ 870624 h 1589976"/>
              <a:gd name="connsiteX10" fmla="*/ 1582472 w 1938707"/>
              <a:gd name="connsiteY10" fmla="*/ 884552 h 1589976"/>
              <a:gd name="connsiteX11" fmla="*/ 793102 w 1938707"/>
              <a:gd name="connsiteY11" fmla="*/ 1589946 h 1589976"/>
              <a:gd name="connsiteX12" fmla="*/ 0 w 1938707"/>
              <a:gd name="connsiteY12" fmla="*/ 794978 h 1589976"/>
              <a:gd name="connsiteX0" fmla="*/ 0 w 1938707"/>
              <a:gd name="connsiteY0" fmla="*/ 794978 h 1590265"/>
              <a:gd name="connsiteX1" fmla="*/ 793102 w 1938707"/>
              <a:gd name="connsiteY1" fmla="*/ 10 h 1590265"/>
              <a:gd name="connsiteX2" fmla="*/ 1596037 w 1938707"/>
              <a:gd name="connsiteY2" fmla="*/ 782417 h 1590265"/>
              <a:gd name="connsiteX3" fmla="*/ 1759250 w 1938707"/>
              <a:gd name="connsiteY3" fmla="*/ 781141 h 1590265"/>
              <a:gd name="connsiteX4" fmla="*/ 1666175 w 1938707"/>
              <a:gd name="connsiteY4" fmla="*/ 674426 h 1590265"/>
              <a:gd name="connsiteX5" fmla="*/ 1735492 w 1938707"/>
              <a:gd name="connsiteY5" fmla="*/ 615830 h 1590265"/>
              <a:gd name="connsiteX6" fmla="*/ 1938707 w 1938707"/>
              <a:gd name="connsiteY6" fmla="*/ 828936 h 1590265"/>
              <a:gd name="connsiteX7" fmla="*/ 1726998 w 1938707"/>
              <a:gd name="connsiteY7" fmla="*/ 1029263 h 1590265"/>
              <a:gd name="connsiteX8" fmla="*/ 1669070 w 1938707"/>
              <a:gd name="connsiteY8" fmla="*/ 970636 h 1590265"/>
              <a:gd name="connsiteX9" fmla="*/ 1764320 w 1938707"/>
              <a:gd name="connsiteY9" fmla="*/ 870624 h 1590265"/>
              <a:gd name="connsiteX10" fmla="*/ 1596760 w 1938707"/>
              <a:gd name="connsiteY10" fmla="*/ 870265 h 1590265"/>
              <a:gd name="connsiteX11" fmla="*/ 793102 w 1938707"/>
              <a:gd name="connsiteY11" fmla="*/ 1589946 h 1590265"/>
              <a:gd name="connsiteX12" fmla="*/ 0 w 1938707"/>
              <a:gd name="connsiteY12" fmla="*/ 794978 h 1590265"/>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26998 w 1938707"/>
              <a:gd name="connsiteY7" fmla="*/ 1029263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35492 w 1938707"/>
              <a:gd name="connsiteY5" fmla="*/ 615830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90287"/>
              <a:gd name="connsiteX1" fmla="*/ 793102 w 1938707"/>
              <a:gd name="connsiteY1" fmla="*/ 10 h 1590287"/>
              <a:gd name="connsiteX2" fmla="*/ 1596037 w 1938707"/>
              <a:gd name="connsiteY2" fmla="*/ 782417 h 1590287"/>
              <a:gd name="connsiteX3" fmla="*/ 1759250 w 1938707"/>
              <a:gd name="connsiteY3" fmla="*/ 781141 h 1590287"/>
              <a:gd name="connsiteX4" fmla="*/ 1666175 w 1938707"/>
              <a:gd name="connsiteY4" fmla="*/ 674426 h 1590287"/>
              <a:gd name="connsiteX5" fmla="*/ 1728348 w 1938707"/>
              <a:gd name="connsiteY5" fmla="*/ 613449 h 1590287"/>
              <a:gd name="connsiteX6" fmla="*/ 1938707 w 1938707"/>
              <a:gd name="connsiteY6" fmla="*/ 828936 h 1590287"/>
              <a:gd name="connsiteX7" fmla="*/ 1736523 w 1938707"/>
              <a:gd name="connsiteY7" fmla="*/ 1034026 h 1590287"/>
              <a:gd name="connsiteX8" fmla="*/ 1669070 w 1938707"/>
              <a:gd name="connsiteY8" fmla="*/ 970636 h 1590287"/>
              <a:gd name="connsiteX9" fmla="*/ 1764320 w 1938707"/>
              <a:gd name="connsiteY9" fmla="*/ 870624 h 1590287"/>
              <a:gd name="connsiteX10" fmla="*/ 1594378 w 1938707"/>
              <a:gd name="connsiteY10" fmla="*/ 872647 h 1590287"/>
              <a:gd name="connsiteX11" fmla="*/ 793102 w 1938707"/>
              <a:gd name="connsiteY11" fmla="*/ 1589946 h 1590287"/>
              <a:gd name="connsiteX12" fmla="*/ 0 w 1938707"/>
              <a:gd name="connsiteY12" fmla="*/ 794978 h 1590287"/>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 name="connsiteX0" fmla="*/ 0 w 1938707"/>
              <a:gd name="connsiteY0" fmla="*/ 794978 h 1589971"/>
              <a:gd name="connsiteX1" fmla="*/ 793102 w 1938707"/>
              <a:gd name="connsiteY1" fmla="*/ 10 h 1589971"/>
              <a:gd name="connsiteX2" fmla="*/ 1596037 w 1938707"/>
              <a:gd name="connsiteY2" fmla="*/ 782417 h 1589971"/>
              <a:gd name="connsiteX3" fmla="*/ 1759250 w 1938707"/>
              <a:gd name="connsiteY3" fmla="*/ 781141 h 1589971"/>
              <a:gd name="connsiteX4" fmla="*/ 1666175 w 1938707"/>
              <a:gd name="connsiteY4" fmla="*/ 674426 h 1589971"/>
              <a:gd name="connsiteX5" fmla="*/ 1728348 w 1938707"/>
              <a:gd name="connsiteY5" fmla="*/ 613449 h 1589971"/>
              <a:gd name="connsiteX6" fmla="*/ 1938707 w 1938707"/>
              <a:gd name="connsiteY6" fmla="*/ 828936 h 1589971"/>
              <a:gd name="connsiteX7" fmla="*/ 1736523 w 1938707"/>
              <a:gd name="connsiteY7" fmla="*/ 1034026 h 1589971"/>
              <a:gd name="connsiteX8" fmla="*/ 1669070 w 1938707"/>
              <a:gd name="connsiteY8" fmla="*/ 970636 h 1589971"/>
              <a:gd name="connsiteX9" fmla="*/ 1764320 w 1938707"/>
              <a:gd name="connsiteY9" fmla="*/ 870624 h 1589971"/>
              <a:gd name="connsiteX10" fmla="*/ 1594378 w 1938707"/>
              <a:gd name="connsiteY10" fmla="*/ 872647 h 1589971"/>
              <a:gd name="connsiteX11" fmla="*/ 793102 w 1938707"/>
              <a:gd name="connsiteY11" fmla="*/ 1589946 h 1589971"/>
              <a:gd name="connsiteX12" fmla="*/ 0 w 1938707"/>
              <a:gd name="connsiteY12" fmla="*/ 794978 h 158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8707" h="1589971">
                <a:moveTo>
                  <a:pt x="0" y="794978"/>
                </a:moveTo>
                <a:cubicBezTo>
                  <a:pt x="0" y="355929"/>
                  <a:pt x="370577" y="2103"/>
                  <a:pt x="793102" y="10"/>
                </a:cubicBezTo>
                <a:cubicBezTo>
                  <a:pt x="1215627" y="-2083"/>
                  <a:pt x="1597592" y="348233"/>
                  <a:pt x="1596037" y="782417"/>
                </a:cubicBezTo>
                <a:cubicBezTo>
                  <a:pt x="1706448" y="783661"/>
                  <a:pt x="1692702" y="779547"/>
                  <a:pt x="1759250" y="781141"/>
                </a:cubicBezTo>
                <a:cubicBezTo>
                  <a:pt x="1693063" y="711452"/>
                  <a:pt x="1696173" y="717136"/>
                  <a:pt x="1666175" y="674426"/>
                </a:cubicBezTo>
                <a:cubicBezTo>
                  <a:pt x="1704695" y="642163"/>
                  <a:pt x="1689828" y="647816"/>
                  <a:pt x="1728348" y="613449"/>
                </a:cubicBezTo>
                <a:cubicBezTo>
                  <a:pt x="1783691" y="671260"/>
                  <a:pt x="1839765" y="730946"/>
                  <a:pt x="1938707" y="828936"/>
                </a:cubicBezTo>
                <a:cubicBezTo>
                  <a:pt x="1855227" y="906701"/>
                  <a:pt x="1804627" y="970781"/>
                  <a:pt x="1736523" y="1034026"/>
                </a:cubicBezTo>
                <a:cubicBezTo>
                  <a:pt x="1700712" y="1000890"/>
                  <a:pt x="1693158" y="994755"/>
                  <a:pt x="1669070" y="970636"/>
                </a:cubicBezTo>
                <a:cubicBezTo>
                  <a:pt x="1715772" y="927528"/>
                  <a:pt x="1723985" y="915928"/>
                  <a:pt x="1764320" y="870624"/>
                </a:cubicBezTo>
                <a:cubicBezTo>
                  <a:pt x="1680830" y="868183"/>
                  <a:pt x="1689572" y="871822"/>
                  <a:pt x="1594378" y="872647"/>
                </a:cubicBezTo>
                <a:cubicBezTo>
                  <a:pt x="1559855" y="1245250"/>
                  <a:pt x="1215351" y="1586416"/>
                  <a:pt x="793102" y="1589946"/>
                </a:cubicBezTo>
                <a:cubicBezTo>
                  <a:pt x="370853" y="1593476"/>
                  <a:pt x="0" y="1234027"/>
                  <a:pt x="0" y="794978"/>
                </a:cubicBezTo>
                <a:close/>
              </a:path>
            </a:pathLst>
          </a:custGeom>
          <a:solidFill>
            <a:schemeClr val="accent1"/>
          </a:solidFill>
          <a:ln>
            <a:noFill/>
          </a:ln>
        </p:spPr>
        <p:txBody>
          <a:bodyPr lIns="0" tIns="0" rIns="288000" anchor="ctr"/>
          <a:lstStyle>
            <a:lvl1pPr algn="ctr">
              <a:defRPr sz="1200" b="1" spc="-20" baseline="0">
                <a:solidFill>
                  <a:schemeClr val="bg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EA41002F-42F2-4CBE-8A6D-0FED6772F965}"/>
              </a:ext>
            </a:extLst>
          </p:cNvPr>
          <p:cNvSpPr>
            <a:spLocks noGrp="1"/>
          </p:cNvSpPr>
          <p:nvPr>
            <p:ph type="body" sz="quarter" idx="17"/>
          </p:nvPr>
        </p:nvSpPr>
        <p:spPr>
          <a:xfrm>
            <a:off x="3006416" y="4072544"/>
            <a:ext cx="1462554" cy="1476417"/>
          </a:xfrm>
          <a:prstGeom prst="ellipse">
            <a:avLst/>
          </a:prstGeom>
          <a:ln w="244475">
            <a:solidFill>
              <a:schemeClr val="accent1"/>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2" name="Text Placeholder 3">
            <a:extLst>
              <a:ext uri="{FF2B5EF4-FFF2-40B4-BE49-F238E27FC236}">
                <a16:creationId xmlns:a16="http://schemas.microsoft.com/office/drawing/2014/main" id="{FAC84F53-B66E-46C2-9558-384F5986A47D}"/>
              </a:ext>
            </a:extLst>
          </p:cNvPr>
          <p:cNvSpPr>
            <a:spLocks noGrp="1"/>
          </p:cNvSpPr>
          <p:nvPr>
            <p:ph type="body" sz="quarter" idx="18"/>
          </p:nvPr>
        </p:nvSpPr>
        <p:spPr>
          <a:xfrm>
            <a:off x="4895284" y="4072544"/>
            <a:ext cx="1462554" cy="1476417"/>
          </a:xfrm>
          <a:prstGeom prst="ellipse">
            <a:avLst/>
          </a:prstGeom>
          <a:ln w="244475">
            <a:solidFill>
              <a:schemeClr val="accent2"/>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2C24EEA-FB29-4CF6-BCCE-178372DAA768}"/>
              </a:ext>
            </a:extLst>
          </p:cNvPr>
          <p:cNvSpPr>
            <a:spLocks noGrp="1"/>
          </p:cNvSpPr>
          <p:nvPr>
            <p:ph type="body" sz="quarter" idx="19"/>
          </p:nvPr>
        </p:nvSpPr>
        <p:spPr>
          <a:xfrm>
            <a:off x="6784152" y="4072544"/>
            <a:ext cx="1462554" cy="1476417"/>
          </a:xfrm>
          <a:prstGeom prst="ellipse">
            <a:avLst/>
          </a:prstGeom>
          <a:ln w="244475">
            <a:solidFill>
              <a:schemeClr val="accent3"/>
            </a:solidFill>
          </a:ln>
        </p:spPr>
        <p:txBody>
          <a:bodyPr lIns="0" tIns="0" rIns="0" anchor="ctr"/>
          <a:lstStyle>
            <a:lvl1pPr algn="ctr">
              <a:defRPr sz="1200" b="0" spc="-40" baseline="0">
                <a:solidFill>
                  <a:schemeClr val="accent1"/>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BDF982DF-366D-43A8-895B-BE8FEC06843F}"/>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 Placeholder 4">
            <a:extLst>
              <a:ext uri="{FF2B5EF4-FFF2-40B4-BE49-F238E27FC236}">
                <a16:creationId xmlns:a16="http://schemas.microsoft.com/office/drawing/2014/main" id="{034D1F61-0F4B-4F89-8921-A32DEDB17299}"/>
              </a:ext>
            </a:extLst>
          </p:cNvPr>
          <p:cNvSpPr>
            <a:spLocks noGrp="1"/>
          </p:cNvSpPr>
          <p:nvPr>
            <p:ph type="body" sz="quarter" idx="20"/>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C1D7B394-5C8B-448E-8211-388536ABC30E}"/>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3" name="Picture 12" descr="A close up of a sign&#10;&#10;Description automatically generated">
            <a:extLst>
              <a:ext uri="{FF2B5EF4-FFF2-40B4-BE49-F238E27FC236}">
                <a16:creationId xmlns:a16="http://schemas.microsoft.com/office/drawing/2014/main" id="{37018E68-DE00-4F0B-9185-8286938F9E00}"/>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1378745650"/>
      </p:ext>
    </p:extLst>
  </p:cSld>
  <p:clrMapOvr>
    <a:masterClrMapping/>
  </p:clrMapOvr>
  <p:extLst>
    <p:ext uri="{DCECCB84-F9BA-43D5-87BE-67443E8EF086}">
      <p15:sldGuideLst xmlns:p15="http://schemas.microsoft.com/office/powerpoint/2012/main">
        <p15:guide id="1" orient="horz" pos="2478"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2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4581525" y="1255396"/>
            <a:ext cx="4130675" cy="2411729"/>
          </a:xfrm>
        </p:spPr>
        <p:txBody>
          <a:bodyPr anchor="ctr"/>
          <a:lstStyle>
            <a:lvl1pPr algn="ctr">
              <a:defRPr/>
            </a:lvl1pPr>
          </a:lstStyle>
          <a:p>
            <a:r>
              <a:rPr lang="en-US"/>
              <a:t>Click icon to add picture</a:t>
            </a:r>
            <a:endParaRPr lang="en-GB"/>
          </a:p>
        </p:txBody>
      </p:sp>
      <p:sp>
        <p:nvSpPr>
          <p:cNvPr id="19" name="Picture Placeholder 4">
            <a:extLst>
              <a:ext uri="{FF2B5EF4-FFF2-40B4-BE49-F238E27FC236}">
                <a16:creationId xmlns:a16="http://schemas.microsoft.com/office/drawing/2014/main" id="{644C9BB5-79AA-4D4A-B83E-21584F267D7F}"/>
              </a:ext>
            </a:extLst>
          </p:cNvPr>
          <p:cNvSpPr>
            <a:spLocks noGrp="1"/>
          </p:cNvSpPr>
          <p:nvPr>
            <p:ph type="pic" sz="quarter" idx="16"/>
          </p:nvPr>
        </p:nvSpPr>
        <p:spPr>
          <a:xfrm>
            <a:off x="4572000" y="3836670"/>
            <a:ext cx="4130675" cy="2411729"/>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9" y="1234800"/>
            <a:ext cx="3838865" cy="4930056"/>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AE663D-18E3-4214-A8EC-8724C96010B4}"/>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C0D8D7C4-2072-4966-B25B-FD30964741D5}"/>
              </a:ext>
            </a:extLst>
          </p:cNvPr>
          <p:cNvSpPr>
            <a:spLocks noGrp="1"/>
          </p:cNvSpPr>
          <p:nvPr>
            <p:ph type="body" sz="quarter" idx="17"/>
          </p:nvPr>
        </p:nvSpPr>
        <p:spPr>
          <a:xfrm>
            <a:off x="431397" y="313200"/>
            <a:ext cx="8280399"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8" name="Slide Number Placeholder 5">
            <a:extLst>
              <a:ext uri="{FF2B5EF4-FFF2-40B4-BE49-F238E27FC236}">
                <a16:creationId xmlns:a16="http://schemas.microsoft.com/office/drawing/2014/main" id="{5B987E93-5B92-41DF-BF44-1AAE7F876655}"/>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1" name="Picture 10" descr="A close up of a sign&#10;&#10;Description automatically generated">
            <a:extLst>
              <a:ext uri="{FF2B5EF4-FFF2-40B4-BE49-F238E27FC236}">
                <a16:creationId xmlns:a16="http://schemas.microsoft.com/office/drawing/2014/main" id="{18F7B234-BF36-4B7C-9BE7-139F7CD90BDA}"/>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70215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807B690-681D-40FE-8A16-41C6F3D5BDD7}"/>
              </a:ext>
            </a:extLst>
          </p:cNvPr>
          <p:cNvSpPr>
            <a:spLocks noGrp="1"/>
          </p:cNvSpPr>
          <p:nvPr>
            <p:ph type="pic" sz="quarter" idx="15"/>
          </p:nvPr>
        </p:nvSpPr>
        <p:spPr>
          <a:xfrm>
            <a:off x="4581525" y="1255396"/>
            <a:ext cx="4130675" cy="4950644"/>
          </a:xfrm>
        </p:spPr>
        <p:txBody>
          <a:bodyPr anchor="ctr"/>
          <a:lstStyle>
            <a:lvl1pPr algn="ctr">
              <a:defRPr/>
            </a:lvl1pPr>
          </a:lstStyle>
          <a:p>
            <a:r>
              <a:rPr lang="en-US"/>
              <a:t>Click icon to add picture</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21015"/>
            <a:ext cx="3852000" cy="4930056"/>
          </a:xfrm>
        </p:spPr>
        <p:txBody>
          <a:bodyPr/>
          <a:lstStyle>
            <a:lvl1pPr>
              <a:lnSpc>
                <a:spcPct val="100000"/>
              </a:lnSpc>
              <a:spcAft>
                <a:spcPts val="1000"/>
              </a:spcAft>
              <a:defRPr sz="1900"/>
            </a:lvl1pPr>
            <a:lvl2pPr>
              <a:lnSpc>
                <a:spcPct val="100000"/>
              </a:lnSpc>
              <a:spcAft>
                <a:spcPts val="1000"/>
              </a:spcAft>
              <a:defRPr sz="1900"/>
            </a:lvl2pPr>
            <a:lvl3pPr>
              <a:lnSpc>
                <a:spcPct val="100000"/>
              </a:lnSpc>
              <a:spcAft>
                <a:spcPts val="1000"/>
              </a:spcAft>
              <a:defRPr sz="1900"/>
            </a:lvl3pPr>
            <a:lvl4pPr>
              <a:lnSpc>
                <a:spcPct val="100000"/>
              </a:lnSpc>
              <a:spcAft>
                <a:spcPts val="1000"/>
              </a:spcAft>
              <a:defRPr sz="1900"/>
            </a:lvl4pPr>
            <a:lvl5pPr>
              <a:lnSpc>
                <a:spcPct val="100000"/>
              </a:lnSpc>
              <a:spcAft>
                <a:spcPts val="1000"/>
              </a:spcAft>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13DF0F-5873-49AF-9208-39854D61C90D}"/>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CA0AD0A5-224F-4C9B-9A27-D9C0E5E71A9E}"/>
              </a:ext>
            </a:extLst>
          </p:cNvPr>
          <p:cNvSpPr>
            <a:spLocks noGrp="1"/>
          </p:cNvSpPr>
          <p:nvPr>
            <p:ph type="body" sz="quarter" idx="16"/>
          </p:nvPr>
        </p:nvSpPr>
        <p:spPr>
          <a:xfrm>
            <a:off x="431398" y="313200"/>
            <a:ext cx="8280802"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0E2708CC-01EC-4CF0-8C61-BC51F1190DF0}"/>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FBAD7C1D-95A6-4122-89D2-98CC016E407D}"/>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741328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hart 1">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431801" y="1306288"/>
            <a:ext cx="8280399" cy="4998500"/>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34800"/>
            <a:ext cx="4140000" cy="2024154"/>
          </a:xfrm>
        </p:spPr>
        <p:txBody>
          <a:bodyPr/>
          <a:lstStyle>
            <a:lvl1pPr>
              <a:lnSpc>
                <a:spcPct val="100000"/>
              </a:lnSpc>
              <a:spcAft>
                <a:spcPts val="1000"/>
              </a:spcAft>
              <a:defRPr sz="1400"/>
            </a:lvl1pPr>
            <a:lvl2pPr>
              <a:lnSpc>
                <a:spcPct val="100000"/>
              </a:lnSpc>
              <a:spcAft>
                <a:spcPts val="1000"/>
              </a:spcAft>
              <a:defRPr sz="1400"/>
            </a:lvl2pPr>
            <a:lvl3pPr>
              <a:lnSpc>
                <a:spcPct val="100000"/>
              </a:lnSpc>
              <a:spcAft>
                <a:spcPts val="1000"/>
              </a:spcAft>
              <a:defRPr sz="1400"/>
            </a:lvl3pPr>
            <a:lvl4pPr>
              <a:lnSpc>
                <a:spcPct val="100000"/>
              </a:lnSpc>
              <a:spcAft>
                <a:spcPts val="1000"/>
              </a:spcAft>
              <a:defRPr sz="1400"/>
            </a:lvl4pPr>
            <a:lvl5pPr>
              <a:lnSpc>
                <a:spcPct val="100000"/>
              </a:lnSpc>
              <a:spcAft>
                <a:spcPts val="10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D3A4B6-3484-43F3-860D-793187396B37}"/>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A49E9801-F1B9-4C57-A25B-2CFE611C42EC}"/>
              </a:ext>
            </a:extLst>
          </p:cNvPr>
          <p:cNvSpPr>
            <a:spLocks noGrp="1"/>
          </p:cNvSpPr>
          <p:nvPr>
            <p:ph type="body" sz="quarter" idx="17"/>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F4559B67-857E-42A8-B029-16972D90ECCD}"/>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0FC7BE36-0DF7-467A-AF41-D83F4CA506C5}"/>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989384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hart 2">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6C182CF-2307-477B-88F5-3F62ABC26449}"/>
              </a:ext>
            </a:extLst>
          </p:cNvPr>
          <p:cNvSpPr>
            <a:spLocks noGrp="1"/>
          </p:cNvSpPr>
          <p:nvPr>
            <p:ph type="chart" sz="quarter" idx="16"/>
          </p:nvPr>
        </p:nvSpPr>
        <p:spPr>
          <a:xfrm>
            <a:off x="2782111" y="1250554"/>
            <a:ext cx="5939244" cy="5054234"/>
          </a:xfrm>
        </p:spPr>
        <p:txBody>
          <a:bodyPr anchor="ctr"/>
          <a:lstStyle>
            <a:lvl1pPr algn="ctr">
              <a:defRPr/>
            </a:lvl1pPr>
          </a:lstStyle>
          <a:p>
            <a:r>
              <a:rPr lang="en-US"/>
              <a:t>Click icon to add chart</a:t>
            </a:r>
            <a:endParaRPr lang="en-GB"/>
          </a:p>
        </p:txBody>
      </p:sp>
      <p:sp>
        <p:nvSpPr>
          <p:cNvPr id="17" name="Content Placeholder 2">
            <a:extLst>
              <a:ext uri="{FF2B5EF4-FFF2-40B4-BE49-F238E27FC236}">
                <a16:creationId xmlns:a16="http://schemas.microsoft.com/office/drawing/2014/main" id="{C4EE6623-BC24-402B-8EB5-D526C12B744B}"/>
              </a:ext>
            </a:extLst>
          </p:cNvPr>
          <p:cNvSpPr>
            <a:spLocks noGrp="1"/>
          </p:cNvSpPr>
          <p:nvPr>
            <p:ph idx="14"/>
          </p:nvPr>
        </p:nvSpPr>
        <p:spPr>
          <a:xfrm>
            <a:off x="431798" y="1234800"/>
            <a:ext cx="3348000" cy="2024154"/>
          </a:xfrm>
        </p:spPr>
        <p:txBody>
          <a:bodyPr/>
          <a:lstStyle>
            <a:lvl1pPr>
              <a:lnSpc>
                <a:spcPct val="100000"/>
              </a:lnSpc>
              <a:spcBef>
                <a:spcPts val="0"/>
              </a:spcBef>
              <a:spcAft>
                <a:spcPts val="0"/>
              </a:spcAft>
              <a:defRPr sz="1400" b="1"/>
            </a:lvl1pPr>
            <a:lvl2pPr marL="0" indent="0">
              <a:lnSpc>
                <a:spcPct val="100000"/>
              </a:lnSpc>
              <a:spcAft>
                <a:spcPts val="800"/>
              </a:spcAft>
              <a:buNone/>
              <a:defRPr sz="1400"/>
            </a:lvl2pPr>
            <a:lvl3pPr marL="285750" indent="-285750">
              <a:lnSpc>
                <a:spcPct val="100000"/>
              </a:lnSpc>
              <a:spcAft>
                <a:spcPts val="800"/>
              </a:spcAft>
              <a:buFont typeface="Arial" panose="020B0604020202020204" pitchFamily="34" charset="0"/>
              <a:buChar char="•"/>
              <a:defRPr sz="1400"/>
            </a:lvl3pPr>
            <a:lvl4pPr>
              <a:lnSpc>
                <a:spcPct val="100000"/>
              </a:lnSpc>
              <a:spcAft>
                <a:spcPts val="800"/>
              </a:spcAft>
              <a:defRPr sz="1400"/>
            </a:lvl4pPr>
            <a:lvl5pPr>
              <a:lnSpc>
                <a:spcPct val="100000"/>
              </a:lnSpc>
              <a:spcAft>
                <a:spcPts val="8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2" name="Straight Connector 21">
            <a:extLst>
              <a:ext uri="{FF2B5EF4-FFF2-40B4-BE49-F238E27FC236}">
                <a16:creationId xmlns:a16="http://schemas.microsoft.com/office/drawing/2014/main" id="{CB7E1F19-9F9C-4AA8-99D6-D70DF6001040}"/>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85FE6740-5475-4C95-83B3-B418FB2780C1}"/>
              </a:ext>
            </a:extLst>
          </p:cNvPr>
          <p:cNvSpPr>
            <a:spLocks noGrp="1"/>
          </p:cNvSpPr>
          <p:nvPr>
            <p:ph idx="17"/>
          </p:nvPr>
        </p:nvSpPr>
        <p:spPr>
          <a:xfrm>
            <a:off x="431798" y="4278651"/>
            <a:ext cx="2638948" cy="1430160"/>
          </a:xfrm>
        </p:spPr>
        <p:txBody>
          <a:bodyPr/>
          <a:lstStyle>
            <a:lvl1pPr>
              <a:lnSpc>
                <a:spcPct val="100000"/>
              </a:lnSpc>
              <a:spcAft>
                <a:spcPts val="0"/>
              </a:spcAft>
              <a:defRPr sz="1200" b="1"/>
            </a:lvl1pPr>
            <a:lvl2pPr marL="0" indent="0">
              <a:lnSpc>
                <a:spcPct val="100000"/>
              </a:lnSpc>
              <a:spcAft>
                <a:spcPts val="800"/>
              </a:spcAft>
              <a:buNone/>
              <a:defRPr sz="1200"/>
            </a:lvl2pPr>
            <a:lvl3pPr marL="171450" indent="-171450">
              <a:lnSpc>
                <a:spcPct val="100000"/>
              </a:lnSpc>
              <a:spcAft>
                <a:spcPts val="800"/>
              </a:spcAft>
              <a:buFont typeface="Arial" panose="020B0604020202020204" pitchFamily="34" charset="0"/>
              <a:buChar char="•"/>
              <a:defRPr sz="1200"/>
            </a:lvl3pPr>
            <a:lvl4pPr>
              <a:lnSpc>
                <a:spcPct val="100000"/>
              </a:lnSpc>
              <a:spcAft>
                <a:spcPts val="800"/>
              </a:spcAft>
              <a:defRPr sz="1200"/>
            </a:lvl4pPr>
            <a:lvl5pPr>
              <a:lnSpc>
                <a:spcPct val="100000"/>
              </a:lnSpc>
              <a:spcAft>
                <a:spcPts val="80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05936DAE-312D-4B83-8B89-5E61561677D5}"/>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F3C0FF2E-6A98-4868-8ACD-921A0ADEA5DA}"/>
              </a:ext>
            </a:extLst>
          </p:cNvPr>
          <p:cNvSpPr>
            <a:spLocks noGrp="1"/>
          </p:cNvSpPr>
          <p:nvPr>
            <p:ph type="body" sz="quarter" idx="18"/>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C88CAC6A-E4A6-43F4-A73D-06A3C41685F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12" name="Picture 11" descr="A close up of a sign&#10;&#10;Description automatically generated">
            <a:extLst>
              <a:ext uri="{FF2B5EF4-FFF2-40B4-BE49-F238E27FC236}">
                <a16:creationId xmlns:a16="http://schemas.microsoft.com/office/drawing/2014/main" id="{B487DED2-3BF9-49DE-A188-1477B6DA9797}"/>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1012811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ingle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296000"/>
            <a:ext cx="8280401" cy="4672042"/>
          </a:xfrm>
        </p:spPr>
        <p:txBody>
          <a:bodyPr/>
          <a:lstStyle>
            <a:lvl1pPr>
              <a:lnSpc>
                <a:spcPct val="100000"/>
              </a:lnSpc>
              <a:spcAft>
                <a:spcPts val="750"/>
              </a:spcAft>
              <a:defRPr sz="1050"/>
            </a:lvl1pPr>
            <a:lvl2pPr>
              <a:lnSpc>
                <a:spcPct val="100000"/>
              </a:lnSpc>
              <a:spcAft>
                <a:spcPts val="750"/>
              </a:spcAft>
              <a:defRPr sz="1050"/>
            </a:lvl2pPr>
            <a:lvl3pPr>
              <a:lnSpc>
                <a:spcPct val="100000"/>
              </a:lnSpc>
              <a:spcAft>
                <a:spcPts val="750"/>
              </a:spcAft>
              <a:defRPr sz="1050"/>
            </a:lvl3pPr>
            <a:lvl4pPr>
              <a:lnSpc>
                <a:spcPct val="100000"/>
              </a:lnSpc>
              <a:spcAft>
                <a:spcPts val="750"/>
              </a:spcAft>
              <a:defRPr sz="1050"/>
            </a:lvl4pPr>
            <a:lvl5pPr>
              <a:lnSpc>
                <a:spcPct val="100000"/>
              </a:lnSpc>
              <a:spcAft>
                <a:spcPts val="750"/>
              </a:spcAft>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1" y="1152000"/>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1"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66751FA5-EC29-4AC5-B137-4C6C024F9EEE}"/>
              </a:ext>
            </a:extLst>
          </p:cNvPr>
          <p:cNvSpPr>
            <a:spLocks noGrp="1"/>
          </p:cNvSpPr>
          <p:nvPr>
            <p:ph type="sldNum" sz="quarter" idx="4"/>
          </p:nvPr>
        </p:nvSpPr>
        <p:spPr>
          <a:xfrm>
            <a:off x="7921869" y="6444001"/>
            <a:ext cx="790331" cy="226299"/>
          </a:xfrm>
          <a:prstGeom prst="rect">
            <a:avLst/>
          </a:prstGeom>
        </p:spPr>
        <p:txBody>
          <a:bodyPr vert="horz" lIns="0" tIns="0" rIns="0" bIns="0" rtlCol="0" anchor="t" anchorCtr="0">
            <a:noAutofit/>
          </a:bodyPr>
          <a:lstStyle>
            <a:lvl1pPr algn="r">
              <a:lnSpc>
                <a:spcPct val="100000"/>
              </a:lnSpc>
              <a:defRPr sz="750">
                <a:solidFill>
                  <a:schemeClr val="tx2"/>
                </a:solidFill>
              </a:defRPr>
            </a:lvl1pPr>
          </a:lstStyle>
          <a:p>
            <a:fld id="{E8A74B61-50D3-3946-8366-1E447A2A8431}" type="slidenum">
              <a:rPr lang="en-US" smtClean="0"/>
              <a:pPr/>
              <a:t>‹#›</a:t>
            </a:fld>
            <a:endParaRPr lang="en-US"/>
          </a:p>
        </p:txBody>
      </p:sp>
      <p:sp>
        <p:nvSpPr>
          <p:cNvPr id="8" name="Text Placeholder 6">
            <a:extLst>
              <a:ext uri="{FF2B5EF4-FFF2-40B4-BE49-F238E27FC236}">
                <a16:creationId xmlns:a16="http://schemas.microsoft.com/office/drawing/2014/main" id="{CF456C56-C7F7-41E6-9F47-ED4C8FAD7F57}"/>
              </a:ext>
            </a:extLst>
          </p:cNvPr>
          <p:cNvSpPr>
            <a:spLocks noGrp="1"/>
          </p:cNvSpPr>
          <p:nvPr>
            <p:ph type="body" sz="quarter" idx="18"/>
          </p:nvPr>
        </p:nvSpPr>
        <p:spPr>
          <a:xfrm>
            <a:off x="431800" y="360001"/>
            <a:ext cx="8280401" cy="757761"/>
          </a:xfrm>
        </p:spPr>
        <p:txBody>
          <a:bodyPr/>
          <a:lstStyle>
            <a:lvl1pPr marL="0" indent="0">
              <a:lnSpc>
                <a:spcPct val="100000"/>
              </a:lnSpc>
              <a:spcAft>
                <a:spcPts val="0"/>
              </a:spcAft>
              <a:buFont typeface="Arial" panose="020B0604020202020204" pitchFamily="34" charset="0"/>
              <a:buNone/>
              <a:defRPr sz="1650" b="1"/>
            </a:lvl1pPr>
            <a:lvl2pPr marL="0" indent="0">
              <a:lnSpc>
                <a:spcPct val="100000"/>
              </a:lnSpc>
              <a:spcAft>
                <a:spcPts val="0"/>
              </a:spcAft>
              <a:buNone/>
              <a:defRPr sz="1650" b="1">
                <a:solidFill>
                  <a:schemeClr val="accent3"/>
                </a:solidFill>
              </a:defRPr>
            </a:lvl2pPr>
          </a:lstStyle>
          <a:p>
            <a:pPr lvl="0"/>
            <a:r>
              <a:rPr lang="en-US"/>
              <a:t>Edit Master text styles</a:t>
            </a:r>
          </a:p>
          <a:p>
            <a:pPr lvl="1"/>
            <a:r>
              <a:rPr lang="en-US"/>
              <a:t>Second level</a:t>
            </a:r>
          </a:p>
        </p:txBody>
      </p:sp>
      <p:pic>
        <p:nvPicPr>
          <p:cNvPr id="9" name="Picture 8" descr="A close up of a sign&#10;&#10;Description automatically generated">
            <a:extLst>
              <a:ext uri="{FF2B5EF4-FFF2-40B4-BE49-F238E27FC236}">
                <a16:creationId xmlns:a16="http://schemas.microsoft.com/office/drawing/2014/main" id="{8180BF85-B760-4D4C-823F-7AD34B0F7B20}"/>
              </a:ext>
            </a:extLst>
          </p:cNvPr>
          <p:cNvPicPr>
            <a:picLocks noChangeAspect="1"/>
          </p:cNvPicPr>
          <p:nvPr userDrawn="1"/>
        </p:nvPicPr>
        <p:blipFill>
          <a:blip r:embed="rId2"/>
          <a:stretch>
            <a:fillRect/>
          </a:stretch>
        </p:blipFill>
        <p:spPr>
          <a:xfrm>
            <a:off x="432000" y="6454800"/>
            <a:ext cx="879211" cy="288000"/>
          </a:xfrm>
          <a:prstGeom prst="rect">
            <a:avLst/>
          </a:prstGeom>
        </p:spPr>
      </p:pic>
    </p:spTree>
    <p:extLst>
      <p:ext uri="{BB962C8B-B14F-4D97-AF65-F5344CB8AC3E}">
        <p14:creationId xmlns:p14="http://schemas.microsoft.com/office/powerpoint/2010/main" val="1600471143"/>
      </p:ext>
    </p:extLst>
  </p:cSld>
  <p:clrMapOvr>
    <a:masterClrMapping/>
  </p:clrMapOvr>
  <p:extLst>
    <p:ext uri="{DCECCB84-F9BA-43D5-87BE-67443E8EF086}">
      <p15:sldGuideLst xmlns:p15="http://schemas.microsoft.com/office/powerpoint/2012/main">
        <p15:guide id="1" orient="horz" pos="1298" userDrawn="1">
          <p15:clr>
            <a:srgbClr val="FBAE40"/>
          </p15:clr>
        </p15:guide>
        <p15:guide id="2" pos="5489" userDrawn="1">
          <p15:clr>
            <a:srgbClr val="FBAE40"/>
          </p15:clr>
        </p15:guide>
        <p15:guide id="3" orient="horz" pos="255" userDrawn="1">
          <p15:clr>
            <a:srgbClr val="FBAE40"/>
          </p15:clr>
        </p15:guide>
        <p15:guide id="4" orient="horz" pos="650" userDrawn="1">
          <p15:clr>
            <a:srgbClr val="FBAE40"/>
          </p15:clr>
        </p15:guide>
        <p15:guide id="5" orient="horz" pos="8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C45F4-C3AC-4D53-8A51-2055B6C42D06}"/>
              </a:ext>
            </a:extLst>
          </p:cNvPr>
          <p:cNvSpPr/>
          <p:nvPr userDrawn="1"/>
        </p:nvSpPr>
        <p:spPr>
          <a:xfrm>
            <a:off x="0" y="0"/>
            <a:ext cx="9144000" cy="6106332"/>
          </a:xfrm>
          <a:custGeom>
            <a:avLst/>
            <a:gdLst>
              <a:gd name="connsiteX0" fmla="*/ 0 w 9144000"/>
              <a:gd name="connsiteY0" fmla="*/ 0 h 6106332"/>
              <a:gd name="connsiteX1" fmla="*/ 9144000 w 9144000"/>
              <a:gd name="connsiteY1" fmla="*/ 0 h 6106332"/>
              <a:gd name="connsiteX2" fmla="*/ 9144000 w 9144000"/>
              <a:gd name="connsiteY2" fmla="*/ 6106332 h 6106332"/>
              <a:gd name="connsiteX3" fmla="*/ 0 w 9144000"/>
              <a:gd name="connsiteY3" fmla="*/ 6106332 h 6106332"/>
              <a:gd name="connsiteX4" fmla="*/ 0 w 9144000"/>
              <a:gd name="connsiteY4" fmla="*/ 0 h 6106332"/>
              <a:gd name="connsiteX0" fmla="*/ 0 w 9144000"/>
              <a:gd name="connsiteY0" fmla="*/ 0 h 6106332"/>
              <a:gd name="connsiteX1" fmla="*/ 9144000 w 9144000"/>
              <a:gd name="connsiteY1" fmla="*/ 0 h 6106332"/>
              <a:gd name="connsiteX2" fmla="*/ 9144000 w 9144000"/>
              <a:gd name="connsiteY2" fmla="*/ 4757980 h 6106332"/>
              <a:gd name="connsiteX3" fmla="*/ 9144000 w 9144000"/>
              <a:gd name="connsiteY3" fmla="*/ 6106332 h 6106332"/>
              <a:gd name="connsiteX4" fmla="*/ 0 w 9144000"/>
              <a:gd name="connsiteY4" fmla="*/ 6106332 h 6106332"/>
              <a:gd name="connsiteX5" fmla="*/ 0 w 9144000"/>
              <a:gd name="connsiteY5" fmla="*/ 0 h 6106332"/>
              <a:gd name="connsiteX0" fmla="*/ 0 w 9144000"/>
              <a:gd name="connsiteY0" fmla="*/ 0 h 6106332"/>
              <a:gd name="connsiteX1" fmla="*/ 9144000 w 9144000"/>
              <a:gd name="connsiteY1" fmla="*/ 0 h 6106332"/>
              <a:gd name="connsiteX2" fmla="*/ 9144000 w 9144000"/>
              <a:gd name="connsiteY2" fmla="*/ 4757980 h 6106332"/>
              <a:gd name="connsiteX3" fmla="*/ 0 w 9144000"/>
              <a:gd name="connsiteY3" fmla="*/ 6106332 h 6106332"/>
              <a:gd name="connsiteX4" fmla="*/ 0 w 9144000"/>
              <a:gd name="connsiteY4" fmla="*/ 0 h 61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106332">
                <a:moveTo>
                  <a:pt x="0" y="0"/>
                </a:moveTo>
                <a:lnTo>
                  <a:pt x="9144000" y="0"/>
                </a:lnTo>
                <a:lnTo>
                  <a:pt x="9144000" y="4757980"/>
                </a:lnTo>
                <a:lnTo>
                  <a:pt x="0" y="61063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2000" y="1522800"/>
            <a:ext cx="5916057"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56F4347D-58F3-4628-9916-1246FD9E73BE}"/>
              </a:ext>
            </a:extLst>
          </p:cNvPr>
          <p:cNvPicPr>
            <a:picLocks noChangeAspect="1"/>
          </p:cNvPicPr>
          <p:nvPr userDrawn="1"/>
        </p:nvPicPr>
        <p:blipFill>
          <a:blip r:embed="rId2"/>
          <a:stretch>
            <a:fillRect/>
          </a:stretch>
        </p:blipFill>
        <p:spPr>
          <a:xfrm>
            <a:off x="5641200" y="5101200"/>
            <a:ext cx="3086588" cy="1332000"/>
          </a:xfrm>
          <a:prstGeom prst="rect">
            <a:avLst/>
          </a:prstGeom>
        </p:spPr>
      </p:pic>
    </p:spTree>
    <p:extLst>
      <p:ext uri="{BB962C8B-B14F-4D97-AF65-F5344CB8AC3E}">
        <p14:creationId xmlns:p14="http://schemas.microsoft.com/office/powerpoint/2010/main" val="164755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CC45F4-C3AC-4D53-8A51-2055B6C42D06}"/>
              </a:ext>
            </a:extLst>
          </p:cNvPr>
          <p:cNvSpPr/>
          <p:nvPr userDrawn="1"/>
        </p:nvSpPr>
        <p:spPr>
          <a:xfrm>
            <a:off x="0" y="0"/>
            <a:ext cx="9144000" cy="6106332"/>
          </a:xfrm>
          <a:custGeom>
            <a:avLst/>
            <a:gdLst>
              <a:gd name="connsiteX0" fmla="*/ 0 w 9144000"/>
              <a:gd name="connsiteY0" fmla="*/ 0 h 6106332"/>
              <a:gd name="connsiteX1" fmla="*/ 9144000 w 9144000"/>
              <a:gd name="connsiteY1" fmla="*/ 0 h 6106332"/>
              <a:gd name="connsiteX2" fmla="*/ 9144000 w 9144000"/>
              <a:gd name="connsiteY2" fmla="*/ 6106332 h 6106332"/>
              <a:gd name="connsiteX3" fmla="*/ 0 w 9144000"/>
              <a:gd name="connsiteY3" fmla="*/ 6106332 h 6106332"/>
              <a:gd name="connsiteX4" fmla="*/ 0 w 9144000"/>
              <a:gd name="connsiteY4" fmla="*/ 0 h 6106332"/>
              <a:gd name="connsiteX0" fmla="*/ 0 w 9144000"/>
              <a:gd name="connsiteY0" fmla="*/ 0 h 6106332"/>
              <a:gd name="connsiteX1" fmla="*/ 9144000 w 9144000"/>
              <a:gd name="connsiteY1" fmla="*/ 0 h 6106332"/>
              <a:gd name="connsiteX2" fmla="*/ 9144000 w 9144000"/>
              <a:gd name="connsiteY2" fmla="*/ 4757980 h 6106332"/>
              <a:gd name="connsiteX3" fmla="*/ 9144000 w 9144000"/>
              <a:gd name="connsiteY3" fmla="*/ 6106332 h 6106332"/>
              <a:gd name="connsiteX4" fmla="*/ 0 w 9144000"/>
              <a:gd name="connsiteY4" fmla="*/ 6106332 h 6106332"/>
              <a:gd name="connsiteX5" fmla="*/ 0 w 9144000"/>
              <a:gd name="connsiteY5" fmla="*/ 0 h 6106332"/>
              <a:gd name="connsiteX0" fmla="*/ 0 w 9144000"/>
              <a:gd name="connsiteY0" fmla="*/ 0 h 6106332"/>
              <a:gd name="connsiteX1" fmla="*/ 9144000 w 9144000"/>
              <a:gd name="connsiteY1" fmla="*/ 0 h 6106332"/>
              <a:gd name="connsiteX2" fmla="*/ 9144000 w 9144000"/>
              <a:gd name="connsiteY2" fmla="*/ 4757980 h 6106332"/>
              <a:gd name="connsiteX3" fmla="*/ 0 w 9144000"/>
              <a:gd name="connsiteY3" fmla="*/ 6106332 h 6106332"/>
              <a:gd name="connsiteX4" fmla="*/ 0 w 9144000"/>
              <a:gd name="connsiteY4" fmla="*/ 0 h 610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106332">
                <a:moveTo>
                  <a:pt x="0" y="0"/>
                </a:moveTo>
                <a:lnTo>
                  <a:pt x="9144000" y="0"/>
                </a:lnTo>
                <a:lnTo>
                  <a:pt x="9144000" y="4757980"/>
                </a:lnTo>
                <a:lnTo>
                  <a:pt x="0" y="610633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432000" y="1522800"/>
            <a:ext cx="5916057" cy="1050505"/>
          </a:xfrm>
        </p:spPr>
        <p:txBody>
          <a:bodyPr anchor="t"/>
          <a:lstStyle>
            <a:lvl1pPr algn="l">
              <a:lnSpc>
                <a:spcPct val="100000"/>
              </a:lnSpc>
              <a:defRPr sz="36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2000" y="2851200"/>
            <a:ext cx="5900142" cy="1050505"/>
          </a:xfrm>
        </p:spPr>
        <p:txBody>
          <a:bodyPr/>
          <a:lstStyle>
            <a:lvl1pPr marL="0" indent="0" algn="l">
              <a:lnSpc>
                <a:spcPct val="100000"/>
              </a:lnSpc>
              <a:buNone/>
              <a:defRPr sz="1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close up of a logo&#10;&#10;Description automatically generated">
            <a:extLst>
              <a:ext uri="{FF2B5EF4-FFF2-40B4-BE49-F238E27FC236}">
                <a16:creationId xmlns:a16="http://schemas.microsoft.com/office/drawing/2014/main" id="{940702F7-3A37-4BC5-A779-C05B0C684B95}"/>
              </a:ext>
            </a:extLst>
          </p:cNvPr>
          <p:cNvPicPr>
            <a:picLocks noChangeAspect="1"/>
          </p:cNvPicPr>
          <p:nvPr userDrawn="1"/>
        </p:nvPicPr>
        <p:blipFill>
          <a:blip r:embed="rId2"/>
          <a:stretch>
            <a:fillRect/>
          </a:stretch>
        </p:blipFill>
        <p:spPr>
          <a:xfrm>
            <a:off x="5641200" y="5101200"/>
            <a:ext cx="3086588" cy="1332000"/>
          </a:xfrm>
          <a:prstGeom prst="rect">
            <a:avLst/>
          </a:prstGeom>
        </p:spPr>
      </p:pic>
    </p:spTree>
    <p:extLst>
      <p:ext uri="{BB962C8B-B14F-4D97-AF65-F5344CB8AC3E}">
        <p14:creationId xmlns:p14="http://schemas.microsoft.com/office/powerpoint/2010/main" val="196807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Slide A">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6542" y="4067028"/>
            <a:ext cx="5916057"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6541" y="5684400"/>
            <a:ext cx="5916057"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64538DB9-713C-488A-B7F0-DAB8314A70D1}"/>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BC376C99-63A2-4F75-A71F-CC3ACBF7132B}"/>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08D63F3A-618E-458A-B7DF-6384A180D52C}"/>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52450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82AF448-ACBD-4F01-AEF3-2E839A34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le 1"/>
          <p:cNvSpPr>
            <a:spLocks noGrp="1"/>
          </p:cNvSpPr>
          <p:nvPr>
            <p:ph type="ctrTitle"/>
          </p:nvPr>
        </p:nvSpPr>
        <p:spPr>
          <a:xfrm>
            <a:off x="436542" y="4068000"/>
            <a:ext cx="5916057" cy="1430480"/>
          </a:xfrm>
        </p:spPr>
        <p:txBody>
          <a:bodyPr anchor="t"/>
          <a:lstStyle>
            <a:lvl1pPr algn="l">
              <a:lnSpc>
                <a:spcPct val="100000"/>
              </a:lnSpc>
              <a:defRPr sz="4800" b="1" cap="none"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436541" y="5684400"/>
            <a:ext cx="5916057" cy="648000"/>
          </a:xfrm>
        </p:spPr>
        <p:txBody>
          <a:bodyPr/>
          <a:lstStyle>
            <a:lvl1pPr marL="0" indent="0" algn="l">
              <a:lnSpc>
                <a:spcPct val="100000"/>
              </a:lnSpc>
              <a:spcAft>
                <a:spcPts val="0"/>
              </a:spcAft>
              <a:buNone/>
              <a:defRPr sz="18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64538DB9-713C-488A-B7F0-DAB8314A70D1}"/>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9A97E3A6-DE46-42DB-A31C-FD745DDCBA1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10" name="Picture 9" descr="A close up of a logo&#10;&#10;Description automatically generated">
            <a:extLst>
              <a:ext uri="{FF2B5EF4-FFF2-40B4-BE49-F238E27FC236}">
                <a16:creationId xmlns:a16="http://schemas.microsoft.com/office/drawing/2014/main" id="{AFE3D4EC-AAF8-4A6F-AB16-9D7BD44C35A7}"/>
              </a:ext>
            </a:extLst>
          </p:cNvPr>
          <p:cNvPicPr>
            <a:picLocks noChangeAspect="1"/>
          </p:cNvPicPr>
          <p:nvPr userDrawn="1"/>
        </p:nvPicPr>
        <p:blipFill>
          <a:blip r:embed="rId3"/>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331891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lum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57F351-6D8A-4649-BC57-85F24A012679}"/>
              </a:ext>
            </a:extLst>
          </p:cNvPr>
          <p:cNvSpPr>
            <a:spLocks noGrp="1"/>
          </p:cNvSpPr>
          <p:nvPr>
            <p:ph type="body" sz="quarter" idx="14"/>
          </p:nvPr>
        </p:nvSpPr>
        <p:spPr>
          <a:xfrm>
            <a:off x="431398" y="313200"/>
            <a:ext cx="8280800"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3" name="Content Placeholder 2"/>
          <p:cNvSpPr>
            <a:spLocks noGrp="1"/>
          </p:cNvSpPr>
          <p:nvPr>
            <p:ph idx="1"/>
          </p:nvPr>
        </p:nvSpPr>
        <p:spPr>
          <a:xfrm>
            <a:off x="431799" y="1234800"/>
            <a:ext cx="8280399" cy="4930056"/>
          </a:xfrm>
        </p:spPr>
        <p:txBody>
          <a:bodyPr/>
          <a:lstStyle>
            <a:lvl1pPr>
              <a:spcAft>
                <a:spcPts val="1000"/>
              </a:spcAft>
              <a:defRPr/>
            </a:lvl1pPr>
            <a:lvl2pPr>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0B8FF69-AA07-4159-B516-55528A40B0A3}"/>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4" name="Picture 3" descr="A close up of a sign&#10;&#10;Description automatically generated">
            <a:extLst>
              <a:ext uri="{FF2B5EF4-FFF2-40B4-BE49-F238E27FC236}">
                <a16:creationId xmlns:a16="http://schemas.microsoft.com/office/drawing/2014/main" id="{2FD3F55A-70FD-4004-BCC5-26C5D4B97120}"/>
              </a:ext>
            </a:extLst>
          </p:cNvPr>
          <p:cNvPicPr>
            <a:picLocks noChangeAspect="1"/>
          </p:cNvPicPr>
          <p:nvPr userDrawn="1"/>
        </p:nvPicPr>
        <p:blipFill>
          <a:blip r:embed="rId2"/>
          <a:stretch>
            <a:fillRect/>
          </a:stretch>
        </p:blipFill>
        <p:spPr>
          <a:xfrm>
            <a:off x="432000" y="6454800"/>
            <a:ext cx="1172281" cy="28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2pt Single Column">
    <p:bg>
      <p:bgPr>
        <a:solidFill>
          <a:schemeClr val="accent2"/>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E58C3740-D81F-4499-86C1-03F0735DA043}"/>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solidFill>
                  <a:schemeClr val="bg1"/>
                </a:solidFill>
              </a:defRPr>
            </a:lvl1pPr>
            <a:lvl2pPr marL="0" indent="0">
              <a:lnSpc>
                <a:spcPts val="23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p:txBody>
      </p:sp>
      <p:sp>
        <p:nvSpPr>
          <p:cNvPr id="3" name="Content Placeholder 2"/>
          <p:cNvSpPr>
            <a:spLocks noGrp="1"/>
          </p:cNvSpPr>
          <p:nvPr>
            <p:ph idx="1"/>
          </p:nvPr>
        </p:nvSpPr>
        <p:spPr>
          <a:xfrm>
            <a:off x="431800" y="1234800"/>
            <a:ext cx="6333836" cy="4930056"/>
          </a:xfrm>
        </p:spPr>
        <p:txBody>
          <a:bodyPr/>
          <a:lstStyle>
            <a:lvl1pPr>
              <a:lnSpc>
                <a:spcPct val="100000"/>
              </a:lnSpc>
              <a:spcAft>
                <a:spcPts val="1200"/>
              </a:spcAft>
              <a:defRPr sz="2200">
                <a:solidFill>
                  <a:schemeClr val="bg1"/>
                </a:solidFill>
              </a:defRPr>
            </a:lvl1pPr>
            <a:lvl2pPr>
              <a:lnSpc>
                <a:spcPct val="100000"/>
              </a:lnSpc>
              <a:spcAft>
                <a:spcPts val="1200"/>
              </a:spcAft>
              <a:defRPr sz="2200">
                <a:solidFill>
                  <a:schemeClr val="bg1"/>
                </a:solidFill>
              </a:defRPr>
            </a:lvl2pPr>
            <a:lvl3pPr>
              <a:lnSpc>
                <a:spcPct val="100000"/>
              </a:lnSpc>
              <a:spcAft>
                <a:spcPts val="1200"/>
              </a:spcAft>
              <a:defRPr sz="2200">
                <a:solidFill>
                  <a:schemeClr val="bg1"/>
                </a:solidFill>
              </a:defRPr>
            </a:lvl3pPr>
            <a:lvl4pPr>
              <a:lnSpc>
                <a:spcPct val="100000"/>
              </a:lnSpc>
              <a:spcAft>
                <a:spcPts val="1200"/>
              </a:spcAft>
              <a:defRPr sz="2200">
                <a:solidFill>
                  <a:schemeClr val="bg1"/>
                </a:solidFill>
              </a:defRPr>
            </a:lvl4pPr>
            <a:lvl5pPr>
              <a:lnSpc>
                <a:spcPct val="100000"/>
              </a:lnSpc>
              <a:spcAft>
                <a:spcPts val="1200"/>
              </a:spcAft>
              <a:defRPr sz="2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9F0D83-3B5A-47A1-8143-16321664D343}"/>
              </a:ext>
            </a:extLst>
          </p:cNvPr>
          <p:cNvCxnSpPr/>
          <p:nvPr userDrawn="1"/>
        </p:nvCxnSpPr>
        <p:spPr>
          <a:xfrm>
            <a:off x="431800" y="1062181"/>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07240DD9-58C3-4AB4-AF9C-FDAB7DF77ADB}"/>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80A5FA4A-0550-4314-B066-58C946E06E23}"/>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83886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800" y="313200"/>
            <a:ext cx="8277224" cy="529555"/>
          </a:xfrm>
        </p:spPr>
        <p:txBody>
          <a:bodyPr/>
          <a:lstStyle>
            <a:lvl1pPr>
              <a:defRPr cap="none"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431799" y="1234800"/>
            <a:ext cx="8280399" cy="4930056"/>
          </a:xfrm>
        </p:spPr>
        <p:txBody>
          <a:bodyPr numCol="2" spcCol="288000"/>
          <a:lstStyle>
            <a:lvl1pPr marL="270000" indent="0">
              <a:lnSpc>
                <a:spcPct val="100000"/>
              </a:lnSpc>
              <a:spcAft>
                <a:spcPts val="600"/>
              </a:spcAft>
              <a:tabLst/>
              <a:defRPr sz="1400" b="1">
                <a:solidFill>
                  <a:schemeClr val="accent3"/>
                </a:solidFill>
              </a:defRPr>
            </a:lvl1pPr>
            <a:lvl2pPr marL="0" indent="0">
              <a:lnSpc>
                <a:spcPct val="100000"/>
              </a:lnSpc>
              <a:spcAft>
                <a:spcPts val="600"/>
              </a:spcAft>
              <a:buNone/>
              <a:tabLst>
                <a:tab pos="447675" algn="l"/>
              </a:tabLst>
              <a:defRPr sz="1400">
                <a:solidFill>
                  <a:schemeClr val="bg1"/>
                </a:solidFill>
              </a:defRPr>
            </a:lvl2pPr>
            <a:lvl3pPr marL="180000" indent="-216000">
              <a:lnSpc>
                <a:spcPts val="1440"/>
              </a:lnSpc>
              <a:spcAft>
                <a:spcPts val="600"/>
              </a:spcAft>
              <a:buFont typeface="Arial" panose="020B0604020202020204" pitchFamily="34" charset="0"/>
              <a:buChar char="•"/>
              <a:defRPr sz="1200">
                <a:solidFill>
                  <a:schemeClr val="bg1"/>
                </a:solidFill>
              </a:defRPr>
            </a:lvl3pPr>
            <a:lvl4pPr>
              <a:lnSpc>
                <a:spcPts val="1440"/>
              </a:lnSpc>
              <a:spcAft>
                <a:spcPts val="600"/>
              </a:spcAft>
              <a:defRPr sz="1200">
                <a:solidFill>
                  <a:schemeClr val="bg1"/>
                </a:solidFill>
              </a:defRPr>
            </a:lvl4pPr>
            <a:lvl5pPr>
              <a:lnSpc>
                <a:spcPts val="1440"/>
              </a:lnSpc>
              <a:spcAft>
                <a:spcPts val="600"/>
              </a:spcAft>
              <a:defRPr sz="1200">
                <a:solidFill>
                  <a:schemeClr val="bg1"/>
                </a:solidFill>
              </a:defRPr>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BEB0DE5A-C344-4BAC-8722-ED6064694F51}"/>
              </a:ext>
            </a:extLst>
          </p:cNvPr>
          <p:cNvCxnSpPr/>
          <p:nvPr userDrawn="1"/>
        </p:nvCxnSpPr>
        <p:spPr>
          <a:xfrm>
            <a:off x="431800" y="1062181"/>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2EBC18-7749-44BC-8A96-07FDB000A7F3}"/>
              </a:ext>
            </a:extLst>
          </p:cNvPr>
          <p:cNvCxnSpPr/>
          <p:nvPr userDrawn="1"/>
        </p:nvCxnSpPr>
        <p:spPr>
          <a:xfrm>
            <a:off x="431800" y="6405418"/>
            <a:ext cx="8280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50207427-9951-4F2D-8CFB-2E70102F5879}"/>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bg1"/>
                </a:solidFill>
              </a:defRPr>
            </a:lvl1pPr>
          </a:lstStyle>
          <a:p>
            <a:fld id="{E8A74B61-50D3-3946-8366-1E447A2A8431}"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DCE22CE0-5B78-4DED-BBC3-49FB97EE3159}"/>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413077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799" y="1234800"/>
            <a:ext cx="8280399" cy="4930056"/>
          </a:xfrm>
        </p:spPr>
        <p:txBody>
          <a:bodyPr numCol="2" spcCol="288000" rtlCol="0"/>
          <a:lstStyle>
            <a:lvl1pPr>
              <a:spcAft>
                <a:spcPts val="1000"/>
              </a:spcAft>
              <a:defRPr/>
            </a:lvl1pPr>
            <a:lvl2pPr marL="179388" indent="-179388">
              <a:spcAft>
                <a:spcPts val="1000"/>
              </a:spcAft>
              <a:defRPr/>
            </a:lvl2pPr>
            <a:lvl3pPr>
              <a:spcAft>
                <a:spcPts val="1000"/>
              </a:spcAft>
              <a:defRPr/>
            </a:lvl3pPr>
            <a:lvl4pPr>
              <a:spcAft>
                <a:spcPts val="1000"/>
              </a:spcAft>
              <a:defRPr/>
            </a:lvl4pPr>
            <a:lvl5pPr>
              <a:spcAft>
                <a:spcPts val="10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D6E512F-17E5-411B-AD21-A17ACDD08764}"/>
              </a:ext>
            </a:extLst>
          </p:cNvPr>
          <p:cNvCxnSpPr/>
          <p:nvPr userDrawn="1"/>
        </p:nvCxnSpPr>
        <p:spPr>
          <a:xfrm>
            <a:off x="431800" y="6405418"/>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4205E4C-6184-4E72-BC76-9A3CEFED65C5}"/>
              </a:ext>
            </a:extLst>
          </p:cNvPr>
          <p:cNvCxnSpPr/>
          <p:nvPr userDrawn="1"/>
        </p:nvCxnSpPr>
        <p:spPr>
          <a:xfrm>
            <a:off x="431800" y="1062181"/>
            <a:ext cx="82804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1A2947BA-DEEB-4260-AAFB-8E78E2D7E7CF}"/>
              </a:ext>
            </a:extLst>
          </p:cNvPr>
          <p:cNvSpPr>
            <a:spLocks noGrp="1"/>
          </p:cNvSpPr>
          <p:nvPr>
            <p:ph type="body" sz="quarter" idx="14"/>
          </p:nvPr>
        </p:nvSpPr>
        <p:spPr>
          <a:xfrm>
            <a:off x="431398" y="313200"/>
            <a:ext cx="8277626" cy="684000"/>
          </a:xfrm>
        </p:spPr>
        <p:txBody>
          <a:bodyPr/>
          <a:lstStyle>
            <a:lvl1pPr marL="0" indent="0">
              <a:lnSpc>
                <a:spcPct val="100000"/>
              </a:lnSpc>
              <a:spcAft>
                <a:spcPts val="0"/>
              </a:spcAft>
              <a:buFont typeface="Arial" panose="020B0604020202020204" pitchFamily="34" charset="0"/>
              <a:buNone/>
              <a:defRPr sz="2200" b="1"/>
            </a:lvl1pPr>
            <a:lvl2pPr marL="0" indent="0">
              <a:lnSpc>
                <a:spcPct val="100000"/>
              </a:lnSpc>
              <a:spcAft>
                <a:spcPts val="0"/>
              </a:spcAft>
              <a:buNone/>
              <a:defRPr sz="2200" b="1">
                <a:solidFill>
                  <a:schemeClr val="accent3"/>
                </a:solidFill>
              </a:defRPr>
            </a:lvl2pPr>
            <a:lvl3pPr marL="0" indent="0">
              <a:lnSpc>
                <a:spcPts val="2500"/>
              </a:lnSpc>
              <a:spcAft>
                <a:spcPts val="0"/>
              </a:spcAft>
              <a:buNone/>
              <a:defRPr sz="2200" b="1"/>
            </a:lvl3pPr>
            <a:lvl4pPr marL="0" indent="0">
              <a:lnSpc>
                <a:spcPts val="2500"/>
              </a:lnSpc>
              <a:spcAft>
                <a:spcPts val="0"/>
              </a:spcAft>
              <a:buNone/>
              <a:defRPr sz="2200" b="1"/>
            </a:lvl4pPr>
            <a:lvl5pPr marL="0" indent="0">
              <a:lnSpc>
                <a:spcPts val="2500"/>
              </a:lnSpc>
              <a:spcAft>
                <a:spcPts val="0"/>
              </a:spcAft>
              <a:buNone/>
              <a:defRPr sz="2200" b="1"/>
            </a:lvl5pPr>
          </a:lstStyle>
          <a:p>
            <a:pPr lvl="0"/>
            <a:r>
              <a:rPr lang="en-US"/>
              <a:t>Click to edit Master text styles</a:t>
            </a:r>
          </a:p>
          <a:p>
            <a:pPr lvl="1"/>
            <a:r>
              <a:rPr lang="en-US"/>
              <a:t>Second level</a:t>
            </a:r>
          </a:p>
        </p:txBody>
      </p:sp>
      <p:sp>
        <p:nvSpPr>
          <p:cNvPr id="15" name="Slide Number Placeholder 5">
            <a:extLst>
              <a:ext uri="{FF2B5EF4-FFF2-40B4-BE49-F238E27FC236}">
                <a16:creationId xmlns:a16="http://schemas.microsoft.com/office/drawing/2014/main" id="{FCA269C4-1D23-44B5-9EEB-A9FF77C0D484}"/>
              </a:ext>
            </a:extLst>
          </p:cNvPr>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pic>
        <p:nvPicPr>
          <p:cNvPr id="9" name="Picture 8" descr="A close up of a sign&#10;&#10;Description automatically generated">
            <a:extLst>
              <a:ext uri="{FF2B5EF4-FFF2-40B4-BE49-F238E27FC236}">
                <a16:creationId xmlns:a16="http://schemas.microsoft.com/office/drawing/2014/main" id="{91519290-EBFB-4A94-A523-F9ED918D1B1E}"/>
              </a:ext>
            </a:extLst>
          </p:cNvPr>
          <p:cNvPicPr>
            <a:picLocks noChangeAspect="1"/>
          </p:cNvPicPr>
          <p:nvPr userDrawn="1"/>
        </p:nvPicPr>
        <p:blipFill>
          <a:blip r:embed="rId2"/>
          <a:stretch>
            <a:fillRect/>
          </a:stretch>
        </p:blipFill>
        <p:spPr>
          <a:xfrm>
            <a:off x="432000" y="6454800"/>
            <a:ext cx="1172281" cy="288000"/>
          </a:xfrm>
          <a:prstGeom prst="rect">
            <a:avLst/>
          </a:prstGeom>
        </p:spPr>
      </p:pic>
    </p:spTree>
    <p:extLst>
      <p:ext uri="{BB962C8B-B14F-4D97-AF65-F5344CB8AC3E}">
        <p14:creationId xmlns:p14="http://schemas.microsoft.com/office/powerpoint/2010/main" val="29311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799" y="313200"/>
            <a:ext cx="8277225" cy="474189"/>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31800" y="1234874"/>
            <a:ext cx="6894000" cy="4930056"/>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828547" y="6427956"/>
            <a:ext cx="880477" cy="237233"/>
          </a:xfrm>
          <a:prstGeom prst="rect">
            <a:avLst/>
          </a:prstGeom>
        </p:spPr>
        <p:txBody>
          <a:bodyPr vert="horz" lIns="0" tIns="0" rIns="0" bIns="0" rtlCol="0" anchor="t" anchorCtr="0">
            <a:noAutofit/>
          </a:bodyPr>
          <a:lstStyle>
            <a:lvl1pPr algn="r">
              <a:defRPr sz="1000">
                <a:solidFill>
                  <a:schemeClr val="tx2"/>
                </a:solidFill>
              </a:defRPr>
            </a:lvl1pPr>
          </a:lstStyle>
          <a:p>
            <a:fld id="{E8A74B61-50D3-3946-8366-1E447A2A8431}" type="slidenum">
              <a:rPr lang="en-US" smtClean="0"/>
              <a:pPr/>
              <a:t>‹#›</a:t>
            </a:fld>
            <a:endParaRPr lang="en-US"/>
          </a:p>
        </p:txBody>
      </p:sp>
    </p:spTree>
    <p:extLst>
      <p:ext uri="{BB962C8B-B14F-4D97-AF65-F5344CB8AC3E}">
        <p14:creationId xmlns:p14="http://schemas.microsoft.com/office/powerpoint/2010/main" val="193081869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79" r:id="rId3"/>
    <p:sldLayoutId id="2147483666" r:id="rId4"/>
    <p:sldLayoutId id="2147483667" r:id="rId5"/>
    <p:sldLayoutId id="2147483662" r:id="rId6"/>
    <p:sldLayoutId id="2147483669" r:id="rId7"/>
    <p:sldLayoutId id="2147483671" r:id="rId8"/>
    <p:sldLayoutId id="2147483663" r:id="rId9"/>
    <p:sldLayoutId id="2147483670" r:id="rId10"/>
    <p:sldLayoutId id="2147483664" r:id="rId11"/>
    <p:sldLayoutId id="2147483673" r:id="rId12"/>
    <p:sldLayoutId id="2147483674" r:id="rId13"/>
    <p:sldLayoutId id="2147483665" r:id="rId14"/>
    <p:sldLayoutId id="2147483668" r:id="rId15"/>
    <p:sldLayoutId id="2147483672" r:id="rId16"/>
    <p:sldLayoutId id="2147483676" r:id="rId17"/>
    <p:sldLayoutId id="2147483680" r:id="rId18"/>
  </p:sldLayoutIdLst>
  <p:hf hdr="0" ftr="0" dt="0"/>
  <p:txStyles>
    <p:titleStyle>
      <a:lvl1pPr algn="l" defTabSz="9144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1400" kern="1200">
          <a:solidFill>
            <a:schemeClr val="tx2"/>
          </a:solidFill>
          <a:latin typeface="+mn-lt"/>
          <a:ea typeface="+mn-ea"/>
          <a:cs typeface="+mn-cs"/>
        </a:defRPr>
      </a:lvl1pPr>
      <a:lvl2pPr marL="180000" indent="-216000" algn="l" defTabSz="914400" rtl="0" eaLnBrk="1" latinLnBrk="0" hangingPunct="1">
        <a:lnSpc>
          <a:spcPct val="100000"/>
        </a:lnSpc>
        <a:spcBef>
          <a:spcPts val="0"/>
        </a:spcBef>
        <a:spcAft>
          <a:spcPts val="1000"/>
        </a:spcAft>
        <a:buFont typeface="Arial" panose="020B0604020202020204" pitchFamily="34" charset="0"/>
        <a:buChar char="•"/>
        <a:defRPr sz="1400" kern="1200">
          <a:solidFill>
            <a:schemeClr val="tx2"/>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orient="horz" pos="2646" userDrawn="1">
          <p15:clr>
            <a:srgbClr val="F26B43"/>
          </p15:clr>
        </p15:guide>
        <p15:guide id="4" orient="horz" pos="4070" userDrawn="1">
          <p15:clr>
            <a:srgbClr val="F26B43"/>
          </p15:clr>
        </p15:guide>
        <p15:guide id="5" pos="5486" userDrawn="1">
          <p15:clr>
            <a:srgbClr val="F26B43"/>
          </p15:clr>
        </p15:guide>
        <p15:guide id="6" pos="264" userDrawn="1">
          <p15:clr>
            <a:srgbClr val="F26B43"/>
          </p15:clr>
        </p15:guide>
        <p15:guide id="7" orient="horz" pos="3558" userDrawn="1">
          <p15:clr>
            <a:srgbClr val="F26B43"/>
          </p15:clr>
        </p15:guide>
        <p15:guide id="8" orient="horz" pos="801" userDrawn="1">
          <p15:clr>
            <a:srgbClr val="F26B43"/>
          </p15:clr>
        </p15:guide>
        <p15:guide id="9" orient="horz" pos="16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cocmreferral@wellsense.org"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us06web.zoom.us/j/89204856117?pwd=ZybqSTcso08Ohr39hQYjp6ftUujAs2.1" TargetMode="External"/><Relationship Id="rId2" Type="http://schemas.openxmlformats.org/officeDocument/2006/relationships/hyperlink" Target="https://www.bilhpn.org/provider-resources/resource-center/masshealth-aco-2023-tiering-requirements/" TargetMode="External"/><Relationship Id="rId1" Type="http://schemas.openxmlformats.org/officeDocument/2006/relationships/slideLayout" Target="../slideLayouts/slideLayout18.xml"/><Relationship Id="rId6" Type="http://schemas.openxmlformats.org/officeDocument/2006/relationships/hyperlink" Target="mailto:Katerina.koch@lahey.org" TargetMode="External"/><Relationship Id="rId5" Type="http://schemas.openxmlformats.org/officeDocument/2006/relationships/hyperlink" Target="mailto:alanna.m.daley@lahey.org" TargetMode="External"/><Relationship Id="rId4" Type="http://schemas.openxmlformats.org/officeDocument/2006/relationships/hyperlink" Target="https://forms.office.com/Pages/ResponsePage.aspx?id=oGWYO2bwRki_TRE_S-8HVW2bncFJ7s9NvauvLxa3sLhURFc1MThVUFA4OEhWVTFQQlQ4QTlYM1EwNC4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masshealthchworker@bilhpn.org"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4F_AEF9229.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mailto:nicole.digirolamo@lahey.org" TargetMode="External"/><Relationship Id="rId2" Type="http://schemas.openxmlformats.org/officeDocument/2006/relationships/hyperlink" Target="mailto:christine.e.ouellette@lahey.org"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3462-8F42-4375-82A4-025E591DF18E}"/>
              </a:ext>
            </a:extLst>
          </p:cNvPr>
          <p:cNvSpPr>
            <a:spLocks noGrp="1"/>
          </p:cNvSpPr>
          <p:nvPr>
            <p:ph type="ctrTitle"/>
          </p:nvPr>
        </p:nvSpPr>
        <p:spPr>
          <a:xfrm>
            <a:off x="227416" y="1532867"/>
            <a:ext cx="5916057" cy="1050505"/>
          </a:xfrm>
        </p:spPr>
        <p:txBody>
          <a:bodyPr/>
          <a:lstStyle/>
          <a:p>
            <a:r>
              <a:rPr lang="en-US"/>
              <a:t>BILHPN MassHealth ACO</a:t>
            </a:r>
            <a:br>
              <a:rPr lang="en-US">
                <a:cs typeface="Arial"/>
              </a:rPr>
            </a:br>
            <a:r>
              <a:rPr lang="en-US">
                <a:cs typeface="Arial"/>
              </a:rPr>
              <a:t>Tiering Office Hours</a:t>
            </a:r>
            <a:br>
              <a:rPr lang="en-US">
                <a:cs typeface="Arial"/>
              </a:rPr>
            </a:br>
            <a:endParaRPr lang="en-US">
              <a:cs typeface="Arial"/>
            </a:endParaRPr>
          </a:p>
        </p:txBody>
      </p:sp>
      <p:sp>
        <p:nvSpPr>
          <p:cNvPr id="3" name="Subtitle 2">
            <a:extLst>
              <a:ext uri="{FF2B5EF4-FFF2-40B4-BE49-F238E27FC236}">
                <a16:creationId xmlns:a16="http://schemas.microsoft.com/office/drawing/2014/main" id="{9D1C8DB6-66CA-4AC9-A1C1-2D503EF65453}"/>
              </a:ext>
            </a:extLst>
          </p:cNvPr>
          <p:cNvSpPr>
            <a:spLocks noGrp="1"/>
          </p:cNvSpPr>
          <p:nvPr>
            <p:ph type="subTitle" idx="1"/>
          </p:nvPr>
        </p:nvSpPr>
        <p:spPr>
          <a:xfrm>
            <a:off x="307470" y="2645009"/>
            <a:ext cx="5900142" cy="1050505"/>
          </a:xfrm>
        </p:spPr>
        <p:txBody>
          <a:bodyPr/>
          <a:lstStyle/>
          <a:p>
            <a:r>
              <a:rPr lang="en-US" sz="1800">
                <a:cs typeface="Arial"/>
              </a:rPr>
              <a:t>February 22, 2024</a:t>
            </a:r>
            <a:endParaRPr lang="en-US"/>
          </a:p>
          <a:p>
            <a:endParaRPr lang="en-US" sz="1800">
              <a:cs typeface="Arial"/>
            </a:endParaRPr>
          </a:p>
        </p:txBody>
      </p:sp>
    </p:spTree>
    <p:extLst>
      <p:ext uri="{BB962C8B-B14F-4D97-AF65-F5344CB8AC3E}">
        <p14:creationId xmlns:p14="http://schemas.microsoft.com/office/powerpoint/2010/main" val="199165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527801-8108-28E9-3E37-EED75D209FAB}"/>
              </a:ext>
            </a:extLst>
          </p:cNvPr>
          <p:cNvSpPr>
            <a:spLocks noGrp="1"/>
          </p:cNvSpPr>
          <p:nvPr>
            <p:ph idx="1"/>
          </p:nvPr>
        </p:nvSpPr>
        <p:spPr>
          <a:xfrm>
            <a:off x="431800" y="1296000"/>
            <a:ext cx="8487401" cy="4672042"/>
          </a:xfrm>
        </p:spPr>
        <p:txBody>
          <a:bodyPr/>
          <a:lstStyle/>
          <a:p>
            <a:pPr marL="179705" lvl="1" indent="0">
              <a:buNone/>
            </a:pPr>
            <a:r>
              <a:rPr lang="en-US" sz="1500">
                <a:cs typeface="Arial"/>
              </a:rPr>
              <a:t>Major call outs: </a:t>
            </a:r>
            <a:r>
              <a:rPr lang="en-US" sz="1500" i="1">
                <a:cs typeface="Arial"/>
              </a:rPr>
              <a:t>No changes have been made to Tiering Specs for PY2</a:t>
            </a:r>
            <a:endParaRPr lang="en-US" sz="1200">
              <a:solidFill>
                <a:srgbClr val="183E75"/>
              </a:solidFill>
              <a:ea typeface="+mn-lt"/>
              <a:cs typeface="+mn-lt"/>
            </a:endParaRPr>
          </a:p>
          <a:p>
            <a:pPr marL="387350" lvl="3" indent="-171450">
              <a:buFont typeface="Wingdings" panose="05050102010706020507" pitchFamily="18" charset="2"/>
              <a:buChar char="§"/>
            </a:pPr>
            <a:r>
              <a:rPr lang="en-US" sz="1200" b="1">
                <a:solidFill>
                  <a:srgbClr val="1F497D"/>
                </a:solidFill>
                <a:ea typeface="+mn-lt"/>
                <a:cs typeface="+mn-lt"/>
              </a:rPr>
              <a:t>Tier 1 Postpartum Depression Screening: </a:t>
            </a:r>
            <a:r>
              <a:rPr lang="en-US" sz="1200" i="1">
                <a:solidFill>
                  <a:srgbClr val="1F497D"/>
                </a:solidFill>
                <a:ea typeface="+mn-lt"/>
                <a:cs typeface="+mn-lt"/>
              </a:rPr>
              <a:t>Clarified requirement for screening per MassHealth bulletin 123</a:t>
            </a:r>
            <a:r>
              <a:rPr lang="en-US" sz="1200">
                <a:solidFill>
                  <a:srgbClr val="1F497D"/>
                </a:solidFill>
                <a:ea typeface="+mn-lt"/>
                <a:cs typeface="+mn-lt"/>
              </a:rPr>
              <a:t> </a:t>
            </a:r>
            <a:endParaRPr lang="en-US" sz="1200">
              <a:solidFill>
                <a:srgbClr val="183E75"/>
              </a:solidFill>
              <a:ea typeface="+mn-lt"/>
              <a:cs typeface="+mn-lt"/>
            </a:endParaRPr>
          </a:p>
          <a:p>
            <a:pPr marL="566420" lvl="3" indent="-171450">
              <a:buFont typeface="Wingdings" panose="020B0604020202020204" pitchFamily="34" charset="0"/>
              <a:buChar char="§"/>
            </a:pPr>
            <a:r>
              <a:rPr lang="en-US" sz="1200">
                <a:solidFill>
                  <a:srgbClr val="1F4E79"/>
                </a:solidFill>
                <a:ea typeface="+mn-lt"/>
                <a:cs typeface="+mn-lt"/>
              </a:rPr>
              <a:t>As per the </a:t>
            </a:r>
            <a:r>
              <a:rPr lang="en-US" sz="1200">
                <a:solidFill>
                  <a:srgbClr val="0462C1"/>
                </a:solidFill>
                <a:ea typeface="+mn-lt"/>
                <a:cs typeface="+mn-lt"/>
              </a:rPr>
              <a:t>MassHealth All Provider Bulletin 348</a:t>
            </a:r>
            <a:r>
              <a:rPr lang="en-US" sz="1200">
                <a:solidFill>
                  <a:srgbClr val="1F4E79"/>
                </a:solidFill>
                <a:ea typeface="+mn-lt"/>
                <a:cs typeface="+mn-lt"/>
              </a:rPr>
              <a:t>: </a:t>
            </a:r>
            <a:r>
              <a:rPr lang="en-US" sz="1200" b="1">
                <a:solidFill>
                  <a:srgbClr val="1F4E79"/>
                </a:solidFill>
                <a:ea typeface="+mn-lt"/>
                <a:cs typeface="+mn-lt"/>
              </a:rPr>
              <a:t>For members aged six months and younger, providers must continue Maternal and Caregiver Depression Screening by administering and scoring the Edinburgh Postnatal Depression Scale (EPDS) with the member’s caregiver during a well-child visit or as needed for non-routine visits. Providers may use either the EPDS, or the Survey of Well-being of Young Children (SWYC).</a:t>
            </a:r>
            <a:r>
              <a:rPr lang="en-US" sz="1200">
                <a:solidFill>
                  <a:srgbClr val="1F4E79"/>
                </a:solidFill>
                <a:ea typeface="+mn-lt"/>
                <a:cs typeface="+mn-lt"/>
              </a:rPr>
              <a:t> SWYC forms for infants six months and younger also include a modified version of the EPDS. Providers must continue submitting claims for maternal-caregiver depression screenings with service code 96110, with either U1 (no need identified), or U2 (need identified), and UD modifiers to indicate the administration and scoring of the EPDS. Providers must also continue to administer Maternal and Caregiver Depression Screening in accordance with</a:t>
            </a:r>
            <a:r>
              <a:rPr lang="en-US" sz="1200">
                <a:solidFill>
                  <a:srgbClr val="203864"/>
                </a:solidFill>
                <a:ea typeface="+mn-lt"/>
                <a:cs typeface="+mn-lt"/>
              </a:rPr>
              <a:t> </a:t>
            </a:r>
            <a:r>
              <a:rPr lang="en-US" sz="1200">
                <a:solidFill>
                  <a:srgbClr val="0462C1"/>
                </a:solidFill>
                <a:ea typeface="+mn-lt"/>
                <a:cs typeface="+mn-lt"/>
              </a:rPr>
              <a:t>MassHealth All Provider Bulletin 301</a:t>
            </a:r>
            <a:r>
              <a:rPr lang="en-US" sz="1200">
                <a:solidFill>
                  <a:srgbClr val="000000"/>
                </a:solidFill>
                <a:ea typeface="+mn-lt"/>
                <a:cs typeface="+mn-lt"/>
              </a:rPr>
              <a:t>. </a:t>
            </a:r>
            <a:endParaRPr lang="en-US" sz="1200">
              <a:solidFill>
                <a:srgbClr val="183E75"/>
              </a:solidFill>
              <a:ea typeface="+mn-lt"/>
              <a:cs typeface="+mn-lt"/>
            </a:endParaRPr>
          </a:p>
          <a:p>
            <a:pPr marL="351155" lvl="2" indent="-215900">
              <a:buFont typeface="Wingdings" panose="020B0604020202020204" pitchFamily="34" charset="0"/>
              <a:buChar char="§"/>
            </a:pPr>
            <a:r>
              <a:rPr lang="en-US" sz="1200" b="1">
                <a:solidFill>
                  <a:srgbClr val="1F497D"/>
                </a:solidFill>
                <a:ea typeface="+mn-lt"/>
                <a:cs typeface="+mn-lt"/>
              </a:rPr>
              <a:t>Tier 1 Care Coordination:</a:t>
            </a:r>
            <a:r>
              <a:rPr lang="en-US" sz="1200">
                <a:latin typeface="Times New Roman"/>
                <a:cs typeface="Times New Roman"/>
              </a:rPr>
              <a:t> </a:t>
            </a:r>
            <a:r>
              <a:rPr lang="en-US" sz="1200" i="1">
                <a:solidFill>
                  <a:srgbClr val="1F497D"/>
                </a:solidFill>
                <a:ea typeface="+mn-lt"/>
                <a:cs typeface="+mn-lt"/>
              </a:rPr>
              <a:t>Added additional guidance regarding documenting process for referring to </a:t>
            </a:r>
            <a:r>
              <a:rPr lang="en-US" sz="1200" i="1" err="1">
                <a:solidFill>
                  <a:srgbClr val="1F497D"/>
                </a:solidFill>
                <a:ea typeface="+mn-lt"/>
                <a:cs typeface="+mn-lt"/>
              </a:rPr>
              <a:t>WellSense</a:t>
            </a:r>
            <a:r>
              <a:rPr lang="en-US" sz="1200" i="1">
                <a:solidFill>
                  <a:srgbClr val="1F497D"/>
                </a:solidFill>
                <a:ea typeface="+mn-lt"/>
                <a:cs typeface="+mn-lt"/>
              </a:rPr>
              <a:t> programs </a:t>
            </a:r>
            <a:endParaRPr lang="en-US" sz="1200">
              <a:solidFill>
                <a:srgbClr val="183E75"/>
              </a:solidFill>
              <a:ea typeface="+mn-lt"/>
              <a:cs typeface="+mn-lt"/>
            </a:endParaRPr>
          </a:p>
          <a:p>
            <a:pPr marL="566420" lvl="3" indent="-171450">
              <a:buFont typeface="Wingdings" panose="020B0604020202020204" pitchFamily="34" charset="0"/>
              <a:buChar char="§"/>
            </a:pPr>
            <a:r>
              <a:rPr lang="en-US" sz="1200">
                <a:solidFill>
                  <a:srgbClr val="1F4E79"/>
                </a:solidFill>
                <a:ea typeface="+mn-lt"/>
                <a:cs typeface="+mn-lt"/>
              </a:rPr>
              <a:t>Document your process for referring to </a:t>
            </a:r>
            <a:r>
              <a:rPr lang="en-US" sz="1200" err="1">
                <a:solidFill>
                  <a:srgbClr val="1F4E79"/>
                </a:solidFill>
                <a:ea typeface="+mn-lt"/>
                <a:cs typeface="+mn-lt"/>
              </a:rPr>
              <a:t>WellSense</a:t>
            </a:r>
            <a:r>
              <a:rPr lang="en-US" sz="1200">
                <a:solidFill>
                  <a:srgbClr val="1F4E79"/>
                </a:solidFill>
                <a:ea typeface="+mn-lt"/>
                <a:cs typeface="+mn-lt"/>
              </a:rPr>
              <a:t> programs (e.g., email to </a:t>
            </a:r>
            <a:r>
              <a:rPr lang="en-US" sz="1200">
                <a:solidFill>
                  <a:srgbClr val="0462C1"/>
                </a:solidFill>
                <a:ea typeface="+mn-lt"/>
                <a:cs typeface="+mn-lt"/>
                <a:hlinkClick r:id="rId3"/>
              </a:rPr>
              <a:t>acocmreferral@wellsense.org</a:t>
            </a:r>
            <a:r>
              <a:rPr lang="en-US" sz="1200">
                <a:solidFill>
                  <a:srgbClr val="1F4E79"/>
                </a:solidFill>
                <a:ea typeface="+mn-lt"/>
                <a:cs typeface="+mn-lt"/>
              </a:rPr>
              <a:t>). Note that this referral process connects patients with a range of </a:t>
            </a:r>
            <a:r>
              <a:rPr lang="en-US" sz="1200" err="1">
                <a:solidFill>
                  <a:srgbClr val="1F4E79"/>
                </a:solidFill>
                <a:ea typeface="+mn-lt"/>
                <a:cs typeface="+mn-lt"/>
              </a:rPr>
              <a:t>WellSense</a:t>
            </a:r>
            <a:r>
              <a:rPr lang="en-US" sz="1200">
                <a:solidFill>
                  <a:srgbClr val="1F4E79"/>
                </a:solidFill>
                <a:ea typeface="+mn-lt"/>
                <a:cs typeface="+mn-lt"/>
              </a:rPr>
              <a:t> programs including Complex Care Management (CCM)*, Community Partners (CPs), Behavioral Health Care Management, and, </a:t>
            </a:r>
            <a:r>
              <a:rPr lang="en-US" sz="1200" b="1">
                <a:solidFill>
                  <a:srgbClr val="1F4E79"/>
                </a:solidFill>
                <a:ea typeface="+mn-lt"/>
                <a:cs typeface="+mn-lt"/>
              </a:rPr>
              <a:t>for patients not meeting criteria for these programs, telephonic </a:t>
            </a:r>
            <a:r>
              <a:rPr lang="en-US" sz="1200">
                <a:solidFill>
                  <a:srgbClr val="1F4E79"/>
                </a:solidFill>
                <a:ea typeface="+mn-lt"/>
                <a:cs typeface="+mn-lt"/>
              </a:rPr>
              <a:t>care coordination/</a:t>
            </a:r>
            <a:r>
              <a:rPr lang="en-US" sz="1200" b="1">
                <a:solidFill>
                  <a:srgbClr val="1F4E79"/>
                </a:solidFill>
                <a:ea typeface="+mn-lt"/>
                <a:cs typeface="+mn-lt"/>
              </a:rPr>
              <a:t>care management</a:t>
            </a:r>
            <a:r>
              <a:rPr lang="en-US" sz="1200">
                <a:solidFill>
                  <a:srgbClr val="1F4E79"/>
                </a:solidFill>
                <a:ea typeface="+mn-lt"/>
                <a:cs typeface="+mn-lt"/>
              </a:rPr>
              <a:t>. If practices have additional internal care management programs, they can include processes for these referrals as well.</a:t>
            </a:r>
            <a:endParaRPr lang="en-US" sz="1200">
              <a:solidFill>
                <a:srgbClr val="183E75"/>
              </a:solidFill>
              <a:ea typeface="+mn-lt"/>
              <a:cs typeface="+mn-lt"/>
            </a:endParaRPr>
          </a:p>
          <a:p>
            <a:pPr marL="351155" lvl="2" indent="-215900">
              <a:buFont typeface="Wingdings" panose="020B0604020202020204" pitchFamily="34" charset="0"/>
              <a:buChar char="§"/>
            </a:pPr>
            <a:r>
              <a:rPr lang="en-US" sz="1200" b="1">
                <a:solidFill>
                  <a:srgbClr val="1F497D"/>
                </a:solidFill>
                <a:ea typeface="+mn-lt"/>
                <a:cs typeface="+mn-lt"/>
              </a:rPr>
              <a:t>Tier 1 Fluoride Application:</a:t>
            </a:r>
            <a:r>
              <a:rPr lang="en-US" sz="1200">
                <a:solidFill>
                  <a:srgbClr val="1F497D"/>
                </a:solidFill>
                <a:ea typeface="+mn-lt"/>
                <a:cs typeface="+mn-lt"/>
              </a:rPr>
              <a:t> </a:t>
            </a:r>
            <a:r>
              <a:rPr lang="en-US" sz="1200" i="1">
                <a:solidFill>
                  <a:srgbClr val="1F497D"/>
                </a:solidFill>
                <a:ea typeface="+mn-lt"/>
                <a:cs typeface="+mn-lt"/>
              </a:rPr>
              <a:t>Expanded on Implementation Recommendations reviewed during 12/7 ACO Collaboration Series</a:t>
            </a:r>
            <a:r>
              <a:rPr lang="en-US" sz="1200">
                <a:solidFill>
                  <a:srgbClr val="1F497D"/>
                </a:solidFill>
                <a:ea typeface="+mn-lt"/>
                <a:cs typeface="+mn-lt"/>
              </a:rPr>
              <a:t> </a:t>
            </a:r>
            <a:endParaRPr lang="en-US" sz="1200">
              <a:solidFill>
                <a:srgbClr val="183E75"/>
              </a:solidFill>
              <a:ea typeface="+mn-lt"/>
              <a:cs typeface="+mn-lt"/>
            </a:endParaRPr>
          </a:p>
          <a:p>
            <a:pPr marL="351155" lvl="2" indent="-215900">
              <a:buFont typeface="Wingdings" panose="020B0604020202020204" pitchFamily="34" charset="0"/>
              <a:buChar char="§"/>
            </a:pPr>
            <a:r>
              <a:rPr lang="en-US" sz="1200" b="1">
                <a:solidFill>
                  <a:srgbClr val="1F497D"/>
                </a:solidFill>
                <a:ea typeface="+mn-lt"/>
                <a:cs typeface="+mn-lt"/>
              </a:rPr>
              <a:t>Tier 1 Establish and maintain relationships with local Children’s Behavioral Health Initiative (CBHI):</a:t>
            </a:r>
            <a:r>
              <a:rPr lang="en-US" sz="1200">
                <a:solidFill>
                  <a:srgbClr val="1F497D"/>
                </a:solidFill>
                <a:ea typeface="+mn-lt"/>
                <a:cs typeface="+mn-lt"/>
              </a:rPr>
              <a:t> Added information re: BMCHS CBHI Roster (file name: “ACO High Risk Month Year”) uploaded monthly to each ACOs </a:t>
            </a:r>
            <a:r>
              <a:rPr lang="en-US" sz="1200" err="1">
                <a:solidFill>
                  <a:srgbClr val="1F497D"/>
                </a:solidFill>
                <a:ea typeface="+mn-lt"/>
                <a:cs typeface="+mn-lt"/>
              </a:rPr>
              <a:t>sFTP</a:t>
            </a:r>
            <a:r>
              <a:rPr lang="en-US" sz="1200">
                <a:solidFill>
                  <a:srgbClr val="1F497D"/>
                </a:solidFill>
                <a:ea typeface="+mn-lt"/>
                <a:cs typeface="+mn-lt"/>
              </a:rPr>
              <a:t>. </a:t>
            </a:r>
            <a:endParaRPr lang="en-US" sz="1200">
              <a:solidFill>
                <a:srgbClr val="183E75"/>
              </a:solidFill>
              <a:ea typeface="+mn-lt"/>
              <a:cs typeface="+mn-lt"/>
            </a:endParaRPr>
          </a:p>
          <a:p>
            <a:pPr marL="351155" lvl="2" indent="-215900">
              <a:buFont typeface="Wingdings" panose="020B0604020202020204" pitchFamily="34" charset="0"/>
              <a:buChar char="§"/>
            </a:pPr>
            <a:r>
              <a:rPr lang="en-US" sz="1200" b="1">
                <a:solidFill>
                  <a:srgbClr val="1F497D"/>
                </a:solidFill>
                <a:ea typeface="+mn-lt"/>
                <a:cs typeface="+mn-lt"/>
              </a:rPr>
              <a:t>MassHealth Included Billing Codes: </a:t>
            </a:r>
            <a:r>
              <a:rPr lang="en-US" sz="1200" i="1">
                <a:solidFill>
                  <a:srgbClr val="1F497D"/>
                </a:solidFill>
                <a:ea typeface="+mn-lt"/>
                <a:cs typeface="+mn-lt"/>
              </a:rPr>
              <a:t>Updated hyperlink at the end of the manual</a:t>
            </a:r>
            <a:r>
              <a:rPr lang="en-US" sz="1200">
                <a:solidFill>
                  <a:srgbClr val="1F497D"/>
                </a:solidFill>
                <a:ea typeface="+mn-lt"/>
                <a:cs typeface="+mn-lt"/>
              </a:rPr>
              <a:t> </a:t>
            </a:r>
            <a:endParaRPr lang="en-US" sz="1200">
              <a:solidFill>
                <a:srgbClr val="183E75"/>
              </a:solidFill>
              <a:ea typeface="+mn-lt"/>
              <a:cs typeface="+mn-lt"/>
            </a:endParaRPr>
          </a:p>
          <a:p>
            <a:pPr marL="566420" lvl="3" indent="-171450">
              <a:buFont typeface="Wingdings" panose="020B0604020202020204" pitchFamily="34" charset="0"/>
              <a:buChar char="§"/>
            </a:pPr>
            <a:r>
              <a:rPr lang="en-US" sz="1200">
                <a:solidFill>
                  <a:srgbClr val="1F497D"/>
                </a:solidFill>
                <a:ea typeface="+mn-lt"/>
                <a:cs typeface="+mn-lt"/>
              </a:rPr>
              <a:t>WS has updated some of the billing logic (ex. included/excluded specialties)</a:t>
            </a:r>
            <a:endParaRPr lang="en-US" sz="1200">
              <a:solidFill>
                <a:srgbClr val="1F497D"/>
              </a:solidFill>
              <a:cs typeface="Arial"/>
            </a:endParaRPr>
          </a:p>
          <a:p>
            <a:pPr marL="351155" lvl="2" indent="-171450">
              <a:buFont typeface="Wingdings" panose="020B0604020202020204" pitchFamily="34" charset="0"/>
              <a:buChar char="§"/>
            </a:pPr>
            <a:endParaRPr lang="en-US" sz="1500">
              <a:cs typeface="Arial"/>
            </a:endParaRPr>
          </a:p>
        </p:txBody>
      </p:sp>
      <p:sp>
        <p:nvSpPr>
          <p:cNvPr id="3" name="Slide Number Placeholder 2">
            <a:extLst>
              <a:ext uri="{FF2B5EF4-FFF2-40B4-BE49-F238E27FC236}">
                <a16:creationId xmlns:a16="http://schemas.microsoft.com/office/drawing/2014/main" id="{4F0A17ED-68FF-E142-FED4-6257463DBACE}"/>
              </a:ext>
            </a:extLst>
          </p:cNvPr>
          <p:cNvSpPr>
            <a:spLocks noGrp="1"/>
          </p:cNvSpPr>
          <p:nvPr>
            <p:ph type="sldNum" sz="quarter" idx="4"/>
          </p:nvPr>
        </p:nvSpPr>
        <p:spPr/>
        <p:txBody>
          <a:bodyPr/>
          <a:lstStyle/>
          <a:p>
            <a:fld id="{E8A74B61-50D3-3946-8366-1E447A2A8431}" type="slidenum">
              <a:rPr lang="en-US" smtClean="0"/>
              <a:pPr/>
              <a:t>10</a:t>
            </a:fld>
            <a:endParaRPr lang="en-US"/>
          </a:p>
        </p:txBody>
      </p:sp>
      <p:sp>
        <p:nvSpPr>
          <p:cNvPr id="4" name="Text Placeholder 3">
            <a:extLst>
              <a:ext uri="{FF2B5EF4-FFF2-40B4-BE49-F238E27FC236}">
                <a16:creationId xmlns:a16="http://schemas.microsoft.com/office/drawing/2014/main" id="{76D67005-833D-3B8C-753B-1B83EC57CD45}"/>
              </a:ext>
            </a:extLst>
          </p:cNvPr>
          <p:cNvSpPr>
            <a:spLocks noGrp="1"/>
          </p:cNvSpPr>
          <p:nvPr>
            <p:ph type="body" sz="quarter" idx="18"/>
          </p:nvPr>
        </p:nvSpPr>
        <p:spPr/>
        <p:txBody>
          <a:bodyPr vert="horz" lIns="0" tIns="0" rIns="0" bIns="0" rtlCol="0" anchor="b" anchorCtr="0">
            <a:noAutofit/>
          </a:bodyPr>
          <a:lstStyle/>
          <a:p>
            <a:r>
              <a:rPr lang="en-US" sz="2200" dirty="0" err="1">
                <a:cs typeface="Arial"/>
              </a:rPr>
              <a:t>WellSense</a:t>
            </a:r>
            <a:r>
              <a:rPr lang="en-US" sz="2200" dirty="0">
                <a:cs typeface="Arial"/>
              </a:rPr>
              <a:t> PC </a:t>
            </a:r>
            <a:r>
              <a:rPr lang="en-US" sz="2200" dirty="0" err="1">
                <a:cs typeface="Arial"/>
              </a:rPr>
              <a:t>SubCap</a:t>
            </a:r>
            <a:r>
              <a:rPr lang="en-US" sz="2200" dirty="0">
                <a:cs typeface="Arial"/>
              </a:rPr>
              <a:t> Manual</a:t>
            </a:r>
          </a:p>
        </p:txBody>
      </p:sp>
    </p:spTree>
    <p:extLst>
      <p:ext uri="{BB962C8B-B14F-4D97-AF65-F5344CB8AC3E}">
        <p14:creationId xmlns:p14="http://schemas.microsoft.com/office/powerpoint/2010/main" val="47003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DB1D96-A937-1ABF-6097-D3A72516F253}"/>
              </a:ext>
            </a:extLst>
          </p:cNvPr>
          <p:cNvSpPr>
            <a:spLocks noGrp="1"/>
          </p:cNvSpPr>
          <p:nvPr>
            <p:ph type="sldNum" sz="quarter" idx="4"/>
          </p:nvPr>
        </p:nvSpPr>
        <p:spPr/>
        <p:txBody>
          <a:bodyPr/>
          <a:lstStyle/>
          <a:p>
            <a:fld id="{E8A74B61-50D3-3946-8366-1E447A2A8431}" type="slidenum">
              <a:rPr lang="en-US" smtClean="0"/>
              <a:pPr/>
              <a:t>11</a:t>
            </a:fld>
            <a:endParaRPr lang="en-US"/>
          </a:p>
        </p:txBody>
      </p:sp>
      <p:sp>
        <p:nvSpPr>
          <p:cNvPr id="4" name="Text Placeholder 3">
            <a:extLst>
              <a:ext uri="{FF2B5EF4-FFF2-40B4-BE49-F238E27FC236}">
                <a16:creationId xmlns:a16="http://schemas.microsoft.com/office/drawing/2014/main" id="{BF172826-A9B8-8424-F543-C282F535A7D8}"/>
              </a:ext>
            </a:extLst>
          </p:cNvPr>
          <p:cNvSpPr>
            <a:spLocks noGrp="1"/>
          </p:cNvSpPr>
          <p:nvPr>
            <p:ph type="body" sz="quarter" idx="18"/>
          </p:nvPr>
        </p:nvSpPr>
        <p:spPr/>
        <p:txBody>
          <a:bodyPr vert="horz" lIns="0" tIns="0" rIns="0" bIns="0" rtlCol="0" anchor="b" anchorCtr="0">
            <a:noAutofit/>
          </a:bodyPr>
          <a:lstStyle/>
          <a:p>
            <a:r>
              <a:rPr lang="en-US" dirty="0">
                <a:cs typeface="Arial"/>
              </a:rPr>
              <a:t>BILHPN Tiering Page</a:t>
            </a:r>
            <a:endParaRPr lang="en-US" dirty="0"/>
          </a:p>
        </p:txBody>
      </p:sp>
      <p:sp>
        <p:nvSpPr>
          <p:cNvPr id="8" name="Content Placeholder 1">
            <a:extLst>
              <a:ext uri="{FF2B5EF4-FFF2-40B4-BE49-F238E27FC236}">
                <a16:creationId xmlns:a16="http://schemas.microsoft.com/office/drawing/2014/main" id="{C5B7C6FD-0918-6B1E-8764-3D9A013C8A79}"/>
              </a:ext>
            </a:extLst>
          </p:cNvPr>
          <p:cNvSpPr>
            <a:spLocks noGrp="1"/>
          </p:cNvSpPr>
          <p:nvPr>
            <p:ph idx="1"/>
          </p:nvPr>
        </p:nvSpPr>
        <p:spPr>
          <a:xfrm>
            <a:off x="431800" y="1296000"/>
            <a:ext cx="8487401" cy="4672042"/>
          </a:xfrm>
        </p:spPr>
        <p:txBody>
          <a:bodyPr/>
          <a:lstStyle/>
          <a:p>
            <a:pPr marL="179705" lvl="1" indent="0">
              <a:buNone/>
            </a:pPr>
            <a:r>
              <a:rPr lang="en-US" sz="1500" b="1" dirty="0">
                <a:cs typeface="Arial"/>
              </a:rPr>
              <a:t>Major call outs:</a:t>
            </a:r>
            <a:endParaRPr lang="en-US" sz="1200" b="1" dirty="0">
              <a:solidFill>
                <a:srgbClr val="183E75"/>
              </a:solidFill>
              <a:ea typeface="+mn-lt"/>
              <a:cs typeface="+mn-lt"/>
            </a:endParaRPr>
          </a:p>
          <a:p>
            <a:pPr marL="465455" lvl="1" indent="-285750"/>
            <a:r>
              <a:rPr lang="en-US" sz="1500" dirty="0">
                <a:solidFill>
                  <a:srgbClr val="183E75"/>
                </a:solidFill>
                <a:cs typeface="Arial"/>
              </a:rPr>
              <a:t>Multi-language SDOH Screening PDFs:</a:t>
            </a:r>
          </a:p>
          <a:p>
            <a:pPr marL="680720" lvl="3" indent="-285750">
              <a:buFont typeface="Arial" panose="05050102010706020507" pitchFamily="18" charset="2"/>
              <a:buChar char="•"/>
            </a:pPr>
            <a:r>
              <a:rPr lang="en-US" sz="1500" dirty="0">
                <a:solidFill>
                  <a:srgbClr val="183E75"/>
                </a:solidFill>
                <a:cs typeface="Arial"/>
              </a:rPr>
              <a:t>Epic – </a:t>
            </a:r>
            <a:r>
              <a:rPr lang="en-US" sz="1500" dirty="0" err="1">
                <a:solidFill>
                  <a:srgbClr val="183E75"/>
                </a:solidFill>
                <a:cs typeface="Arial"/>
              </a:rPr>
              <a:t>OneBILH</a:t>
            </a:r>
            <a:r>
              <a:rPr lang="en-US" sz="1500" dirty="0">
                <a:solidFill>
                  <a:srgbClr val="183E75"/>
                </a:solidFill>
                <a:cs typeface="Arial"/>
              </a:rPr>
              <a:t> Screening</a:t>
            </a:r>
          </a:p>
          <a:p>
            <a:pPr marL="861695" lvl="4" indent="-179070">
              <a:buFont typeface="Arial" panose="05050102010706020507" pitchFamily="18" charset="2"/>
              <a:buChar char="•"/>
            </a:pPr>
            <a:r>
              <a:rPr lang="en-US" sz="1500" b="1" dirty="0">
                <a:solidFill>
                  <a:srgbClr val="183E75"/>
                </a:solidFill>
                <a:cs typeface="Arial"/>
              </a:rPr>
              <a:t>Available Languages</a:t>
            </a:r>
            <a:r>
              <a:rPr lang="en-US" sz="1500" dirty="0">
                <a:solidFill>
                  <a:srgbClr val="183E75"/>
                </a:solidFill>
                <a:cs typeface="Arial"/>
              </a:rPr>
              <a:t>: English, Albanian, Arabic, Chinese, CV Creole, Dari, French, Haitian Creole, Khmer, Pashto, </a:t>
            </a:r>
            <a:r>
              <a:rPr lang="en-US" sz="1500" dirty="0">
                <a:solidFill>
                  <a:srgbClr val="183E75"/>
                </a:solidFill>
                <a:ea typeface="+mn-lt"/>
                <a:cs typeface="+mn-lt"/>
              </a:rPr>
              <a:t>Portuguese </a:t>
            </a:r>
            <a:r>
              <a:rPr lang="en-US" sz="1500" dirty="0">
                <a:solidFill>
                  <a:srgbClr val="183E75"/>
                </a:solidFill>
                <a:cs typeface="Arial"/>
              </a:rPr>
              <a:t>, Russian, Spanish, Swahili, Vietnamese</a:t>
            </a:r>
            <a:endParaRPr lang="en-US" dirty="0">
              <a:cs typeface="Arial"/>
            </a:endParaRPr>
          </a:p>
          <a:p>
            <a:pPr marL="680720" lvl="3" indent="-285750">
              <a:buFont typeface="Arial" panose="05050102010706020507" pitchFamily="18" charset="2"/>
              <a:buChar char="•"/>
            </a:pPr>
            <a:r>
              <a:rPr lang="en-US" sz="1500" dirty="0">
                <a:solidFill>
                  <a:srgbClr val="183E75"/>
                </a:solidFill>
                <a:cs typeface="Arial"/>
              </a:rPr>
              <a:t>Modified PRAPARE</a:t>
            </a:r>
          </a:p>
          <a:p>
            <a:pPr marL="861695" lvl="4" indent="-179070">
              <a:buFont typeface="Arial" panose="05050102010706020507" pitchFamily="18" charset="2"/>
              <a:buChar char="•"/>
            </a:pPr>
            <a:r>
              <a:rPr lang="en-US" sz="1500" b="1" dirty="0">
                <a:solidFill>
                  <a:srgbClr val="183E75"/>
                </a:solidFill>
                <a:cs typeface="Arial"/>
              </a:rPr>
              <a:t>Available Languages</a:t>
            </a:r>
            <a:r>
              <a:rPr lang="en-US" sz="1500" dirty="0">
                <a:solidFill>
                  <a:srgbClr val="183E75"/>
                </a:solidFill>
                <a:cs typeface="Arial"/>
              </a:rPr>
              <a:t>: English, Arabic, Chinese, Dari, French, Haitian Creole, Khmer, Pashto, Portuguese, Russian, Spanish, Swahili, Vietnamese</a:t>
            </a:r>
          </a:p>
          <a:p>
            <a:pPr marL="465455" lvl="1" indent="-285750"/>
            <a:r>
              <a:rPr lang="en-US" sz="1500" b="1" dirty="0">
                <a:solidFill>
                  <a:srgbClr val="183E75"/>
                </a:solidFill>
                <a:cs typeface="Arial"/>
              </a:rPr>
              <a:t>In Progress</a:t>
            </a:r>
            <a:r>
              <a:rPr lang="en-US" sz="1500" dirty="0">
                <a:solidFill>
                  <a:srgbClr val="183E75"/>
                </a:solidFill>
                <a:cs typeface="Arial"/>
              </a:rPr>
              <a:t>: Patient-facing SDOH education</a:t>
            </a:r>
          </a:p>
          <a:p>
            <a:pPr marL="465455" lvl="1" indent="-285750"/>
            <a:endParaRPr lang="en-US" sz="1500">
              <a:solidFill>
                <a:srgbClr val="183E75"/>
              </a:solidFill>
              <a:cs typeface="Arial"/>
            </a:endParaRPr>
          </a:p>
          <a:p>
            <a:pPr marL="179705" lvl="1" indent="0">
              <a:buNone/>
            </a:pPr>
            <a:endParaRPr lang="en-US" sz="1500">
              <a:solidFill>
                <a:srgbClr val="183E75"/>
              </a:solidFill>
              <a:cs typeface="Arial"/>
            </a:endParaRPr>
          </a:p>
          <a:p>
            <a:pPr marL="351155" lvl="2" indent="-171450">
              <a:buFont typeface="Wingdings" panose="020B0604020202020204" pitchFamily="34" charset="0"/>
              <a:buChar char="§"/>
            </a:pPr>
            <a:endParaRPr lang="en-US" sz="1500">
              <a:solidFill>
                <a:srgbClr val="183E75"/>
              </a:solidFill>
              <a:cs typeface="Arial"/>
            </a:endParaRPr>
          </a:p>
        </p:txBody>
      </p:sp>
    </p:spTree>
    <p:extLst>
      <p:ext uri="{BB962C8B-B14F-4D97-AF65-F5344CB8AC3E}">
        <p14:creationId xmlns:p14="http://schemas.microsoft.com/office/powerpoint/2010/main" val="236377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404194" y="5018428"/>
            <a:ext cx="7652123" cy="1072860"/>
          </a:xfrm>
        </p:spPr>
        <p:txBody>
          <a:bodyPr/>
          <a:lstStyle/>
          <a:p>
            <a:r>
              <a:rPr lang="en-US" sz="3000">
                <a:cs typeface="Arial"/>
              </a:rPr>
              <a:t>MassHealth 1115 Waiver</a:t>
            </a:r>
            <a:br>
              <a:rPr lang="en-US" sz="3000">
                <a:cs typeface="Arial"/>
              </a:rPr>
            </a:br>
            <a:r>
              <a:rPr lang="en-US" sz="3800">
                <a:cs typeface="Arial"/>
              </a:rPr>
              <a:t>HRSN Reporting in 2024</a:t>
            </a:r>
            <a:endParaRPr lang="en-US" sz="3800"/>
          </a:p>
        </p:txBody>
      </p:sp>
    </p:spTree>
    <p:extLst>
      <p:ext uri="{BB962C8B-B14F-4D97-AF65-F5344CB8AC3E}">
        <p14:creationId xmlns:p14="http://schemas.microsoft.com/office/powerpoint/2010/main" val="191212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89F437-E7E7-539A-C921-3BB891774EA3}"/>
              </a:ext>
            </a:extLst>
          </p:cNvPr>
          <p:cNvSpPr>
            <a:spLocks noGrp="1"/>
          </p:cNvSpPr>
          <p:nvPr>
            <p:ph type="body" sz="quarter" idx="14"/>
          </p:nvPr>
        </p:nvSpPr>
        <p:spPr/>
        <p:txBody>
          <a:bodyPr/>
          <a:lstStyle/>
          <a:p>
            <a:r>
              <a:rPr lang="en-US">
                <a:cs typeface="Arial"/>
              </a:rPr>
              <a:t>MH AQEIP PY2 (2024) HRSN Measure</a:t>
            </a:r>
          </a:p>
          <a:p>
            <a:r>
              <a:rPr lang="en-US">
                <a:solidFill>
                  <a:schemeClr val="accent2"/>
                </a:solidFill>
                <a:cs typeface="Arial"/>
              </a:rPr>
              <a:t>Overview Updates</a:t>
            </a:r>
          </a:p>
        </p:txBody>
      </p:sp>
      <p:sp>
        <p:nvSpPr>
          <p:cNvPr id="3" name="Content Placeholder 2">
            <a:extLst>
              <a:ext uri="{FF2B5EF4-FFF2-40B4-BE49-F238E27FC236}">
                <a16:creationId xmlns:a16="http://schemas.microsoft.com/office/drawing/2014/main" id="{8AE82CC1-AFAD-B49E-881C-0D5A2FFD873A}"/>
              </a:ext>
            </a:extLst>
          </p:cNvPr>
          <p:cNvSpPr>
            <a:spLocks noGrp="1"/>
          </p:cNvSpPr>
          <p:nvPr>
            <p:ph idx="1"/>
          </p:nvPr>
        </p:nvSpPr>
        <p:spPr>
          <a:xfrm>
            <a:off x="431799" y="1207258"/>
            <a:ext cx="8519097" cy="4930056"/>
          </a:xfrm>
        </p:spPr>
        <p:txBody>
          <a:bodyPr/>
          <a:lstStyle/>
          <a:p>
            <a:pPr marL="285750" indent="-285750">
              <a:buChar char="•"/>
            </a:pPr>
            <a:r>
              <a:rPr lang="en-US" sz="1500">
                <a:solidFill>
                  <a:schemeClr val="tx1"/>
                </a:solidFill>
                <a:cs typeface="Arial"/>
              </a:rPr>
              <a:t>Unlike the prior ACO waiver, Health Related Social Need (HRSN) screenings are now </a:t>
            </a:r>
            <a:r>
              <a:rPr lang="en-US" sz="1500" b="1">
                <a:solidFill>
                  <a:schemeClr val="tx1"/>
                </a:solidFill>
                <a:cs typeface="Arial"/>
              </a:rPr>
              <a:t>a component of the ACO Health Equity Program</a:t>
            </a:r>
            <a:r>
              <a:rPr lang="en-US" sz="1500">
                <a:solidFill>
                  <a:schemeClr val="tx1"/>
                </a:solidFill>
                <a:cs typeface="Arial"/>
              </a:rPr>
              <a:t> instead of the ACO Quality Program.</a:t>
            </a:r>
          </a:p>
          <a:p>
            <a:pPr marL="285750" indent="-285750">
              <a:buChar char="•"/>
            </a:pPr>
            <a:r>
              <a:rPr lang="en-US" sz="1500">
                <a:solidFill>
                  <a:schemeClr val="tx1"/>
                </a:solidFill>
                <a:cs typeface="Arial"/>
              </a:rPr>
              <a:t>In PY2 (2024), HRSN will be a pay-for-reporting (P4R) measure.</a:t>
            </a:r>
          </a:p>
          <a:p>
            <a:pPr marL="645160" lvl="1" indent="-285750"/>
            <a:r>
              <a:rPr lang="en-US" sz="1500">
                <a:solidFill>
                  <a:schemeClr val="tx1"/>
                </a:solidFill>
                <a:cs typeface="Arial"/>
              </a:rPr>
              <a:t>Expect Screening Rates (75% of score) to </a:t>
            </a:r>
            <a:r>
              <a:rPr lang="en-US" sz="1500" b="1">
                <a:solidFill>
                  <a:schemeClr val="tx1"/>
                </a:solidFill>
                <a:cs typeface="Arial"/>
              </a:rPr>
              <a:t>move into P4P in PY3-PY5</a:t>
            </a:r>
          </a:p>
          <a:p>
            <a:pPr marL="645160" lvl="1" indent="-285750"/>
            <a:r>
              <a:rPr lang="en-US" sz="1500">
                <a:solidFill>
                  <a:schemeClr val="tx1"/>
                </a:solidFill>
                <a:cs typeface="Arial"/>
              </a:rPr>
              <a:t>Expect Positive Screening Rates (25% of score) to </a:t>
            </a:r>
            <a:r>
              <a:rPr lang="en-US" sz="1500" b="1">
                <a:solidFill>
                  <a:schemeClr val="tx1"/>
                </a:solidFill>
                <a:cs typeface="Arial"/>
              </a:rPr>
              <a:t>remain in P4R in PY3-PY5</a:t>
            </a:r>
          </a:p>
          <a:p>
            <a:pPr marL="285750" indent="-285750">
              <a:buFont typeface="Courier New" panose="020B0604020202020204" pitchFamily="34" charset="0"/>
              <a:buChar char="•"/>
            </a:pPr>
            <a:r>
              <a:rPr lang="en-US" sz="1500">
                <a:solidFill>
                  <a:schemeClr val="tx1"/>
                </a:solidFill>
                <a:cs typeface="Arial"/>
              </a:rPr>
              <a:t>The 2024 HRSN reporting timeframe will be from </a:t>
            </a:r>
            <a:r>
              <a:rPr lang="en-US" sz="1500" b="1">
                <a:solidFill>
                  <a:schemeClr val="tx1"/>
                </a:solidFill>
                <a:cs typeface="Arial"/>
              </a:rPr>
              <a:t>July 1 –December 31, 2024</a:t>
            </a:r>
            <a:r>
              <a:rPr lang="en-US" sz="1500">
                <a:solidFill>
                  <a:schemeClr val="tx1"/>
                </a:solidFill>
                <a:cs typeface="Arial"/>
              </a:rPr>
              <a:t>,  and supplemental data will be due to MassHealth by March 30, 2025. MH will provide further guidance on the supplemental data submission process. </a:t>
            </a:r>
          </a:p>
          <a:p>
            <a:pPr marL="285750" indent="-285750">
              <a:buFont typeface="Arial" panose="020B0604020202020204" pitchFamily="34" charset="0"/>
              <a:buChar char="•"/>
            </a:pPr>
            <a:r>
              <a:rPr lang="en-US" sz="1500">
                <a:solidFill>
                  <a:schemeClr val="tx1"/>
                </a:solidFill>
                <a:cs typeface="Arial"/>
              </a:rPr>
              <a:t>The numerator for Rate 1 (Screening Rate) will include % members screened at least once during year for food insecurity, housing instability, transportation needs, and utility difficulties using standardized screening tool </a:t>
            </a:r>
            <a:r>
              <a:rPr lang="en-US" sz="1500" b="1">
                <a:solidFill>
                  <a:schemeClr val="tx1"/>
                </a:solidFill>
                <a:cs typeface="Arial"/>
              </a:rPr>
              <a:t>AND who were offered HRSN screenings and actively opted out.</a:t>
            </a:r>
          </a:p>
          <a:p>
            <a:pPr marL="285750" indent="-285750">
              <a:buFont typeface="Arial" panose="020B0604020202020204" pitchFamily="34" charset="0"/>
              <a:buChar char="•"/>
            </a:pPr>
            <a:r>
              <a:rPr lang="en-US" sz="1500">
                <a:solidFill>
                  <a:schemeClr val="tx1"/>
                </a:solidFill>
                <a:cs typeface="Arial"/>
              </a:rPr>
              <a:t>MH confirmed that reporting positive </a:t>
            </a:r>
            <a:r>
              <a:rPr lang="en-US" sz="1500" err="1">
                <a:solidFill>
                  <a:schemeClr val="tx1"/>
                </a:solidFill>
                <a:cs typeface="Arial"/>
              </a:rPr>
              <a:t>EoV</a:t>
            </a:r>
            <a:r>
              <a:rPr lang="en-US" sz="1500">
                <a:solidFill>
                  <a:schemeClr val="tx1"/>
                </a:solidFill>
                <a:cs typeface="Arial"/>
              </a:rPr>
              <a:t> screens will be </a:t>
            </a:r>
            <a:r>
              <a:rPr lang="en-US" sz="1500" b="1" i="1">
                <a:solidFill>
                  <a:schemeClr val="tx1"/>
                </a:solidFill>
                <a:cs typeface="Arial"/>
              </a:rPr>
              <a:t>optional</a:t>
            </a:r>
            <a:r>
              <a:rPr lang="en-US" sz="1500">
                <a:solidFill>
                  <a:schemeClr val="tx1"/>
                </a:solidFill>
                <a:cs typeface="Arial"/>
              </a:rPr>
              <a:t>, but indicated they may use another qualitative mechanism to ensure screenings are conducted. ACOs are advised to incorporate </a:t>
            </a:r>
            <a:r>
              <a:rPr lang="en-US" sz="1500" err="1">
                <a:solidFill>
                  <a:schemeClr val="tx1"/>
                </a:solidFill>
                <a:cs typeface="Arial"/>
              </a:rPr>
              <a:t>EoV</a:t>
            </a:r>
            <a:r>
              <a:rPr lang="en-US" sz="1500">
                <a:solidFill>
                  <a:schemeClr val="tx1"/>
                </a:solidFill>
                <a:cs typeface="Arial"/>
              </a:rPr>
              <a:t> and early education needs screening into HRSN screenings in </a:t>
            </a:r>
            <a:br>
              <a:rPr lang="en-US" sz="1500">
                <a:solidFill>
                  <a:schemeClr val="tx1"/>
                </a:solidFill>
                <a:cs typeface="Arial"/>
              </a:rPr>
            </a:br>
            <a:r>
              <a:rPr lang="en-US" sz="1500">
                <a:solidFill>
                  <a:schemeClr val="tx1"/>
                </a:solidFill>
                <a:cs typeface="Arial"/>
              </a:rPr>
              <a:t>a way you feel is appropriate for patients while we await further details.</a:t>
            </a:r>
          </a:p>
          <a:p>
            <a:pPr marL="285750" indent="-285750">
              <a:buFont typeface="Arial" panose="020B0604020202020204" pitchFamily="34" charset="0"/>
              <a:buChar char="•"/>
            </a:pPr>
            <a:r>
              <a:rPr lang="en-US" sz="1500">
                <a:solidFill>
                  <a:schemeClr val="tx1"/>
                </a:solidFill>
                <a:cs typeface="Arial"/>
              </a:rPr>
              <a:t>BMC/</a:t>
            </a:r>
            <a:r>
              <a:rPr lang="en-US" sz="1500" err="1">
                <a:solidFill>
                  <a:schemeClr val="tx1"/>
                </a:solidFill>
                <a:cs typeface="Arial"/>
              </a:rPr>
              <a:t>WellSense</a:t>
            </a:r>
            <a:r>
              <a:rPr lang="en-US" sz="1500">
                <a:solidFill>
                  <a:schemeClr val="tx1"/>
                </a:solidFill>
                <a:cs typeface="Arial"/>
              </a:rPr>
              <a:t> plans to hold best practice education series in 2024 for HRSN screening and administrative coding capture, including use of automated EMR solutions where feasible/appropriate</a:t>
            </a:r>
          </a:p>
          <a:p>
            <a:pPr marL="285750" indent="-285750">
              <a:buFont typeface="Courier New" panose="020B0604020202020204" pitchFamily="34" charset="0"/>
              <a:buChar char="•"/>
            </a:pPr>
            <a:endParaRPr lang="en-US" sz="1500">
              <a:solidFill>
                <a:schemeClr val="tx1"/>
              </a:solidFill>
              <a:cs typeface="Arial"/>
            </a:endParaRPr>
          </a:p>
          <a:p>
            <a:pPr marL="285750" indent="-285750">
              <a:buFont typeface="Arial" panose="020B0604020202020204" pitchFamily="34" charset="0"/>
              <a:buChar char="•"/>
            </a:pPr>
            <a:endParaRPr lang="en-US" sz="1500">
              <a:solidFill>
                <a:schemeClr val="tx1"/>
              </a:solidFill>
              <a:cs typeface="Arial"/>
            </a:endParaRPr>
          </a:p>
        </p:txBody>
      </p:sp>
      <p:sp>
        <p:nvSpPr>
          <p:cNvPr id="4" name="Slide Number Placeholder 3">
            <a:extLst>
              <a:ext uri="{FF2B5EF4-FFF2-40B4-BE49-F238E27FC236}">
                <a16:creationId xmlns:a16="http://schemas.microsoft.com/office/drawing/2014/main" id="{CA37CB4E-539B-1344-663A-C0662F9DB76D}"/>
              </a:ext>
            </a:extLst>
          </p:cNvPr>
          <p:cNvSpPr>
            <a:spLocks noGrp="1"/>
          </p:cNvSpPr>
          <p:nvPr>
            <p:ph type="sldNum" sz="quarter" idx="4"/>
          </p:nvPr>
        </p:nvSpPr>
        <p:spPr/>
        <p:txBody>
          <a:bodyPr/>
          <a:lstStyle/>
          <a:p>
            <a:fld id="{E8A74B61-50D3-3946-8366-1E447A2A8431}" type="slidenum">
              <a:rPr lang="en-US" smtClean="0"/>
              <a:pPr/>
              <a:t>13</a:t>
            </a:fld>
            <a:endParaRPr lang="en-US"/>
          </a:p>
        </p:txBody>
      </p:sp>
    </p:spTree>
    <p:extLst>
      <p:ext uri="{BB962C8B-B14F-4D97-AF65-F5344CB8AC3E}">
        <p14:creationId xmlns:p14="http://schemas.microsoft.com/office/powerpoint/2010/main" val="169744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395299" y="5383121"/>
            <a:ext cx="8292558" cy="1072860"/>
          </a:xfrm>
        </p:spPr>
        <p:txBody>
          <a:bodyPr/>
          <a:lstStyle/>
          <a:p>
            <a:r>
              <a:rPr lang="en-US" sz="3800">
                <a:cs typeface="Arial"/>
              </a:rPr>
              <a:t>Closing</a:t>
            </a:r>
            <a:endParaRPr lang="en-US"/>
          </a:p>
        </p:txBody>
      </p:sp>
    </p:spTree>
    <p:extLst>
      <p:ext uri="{BB962C8B-B14F-4D97-AF65-F5344CB8AC3E}">
        <p14:creationId xmlns:p14="http://schemas.microsoft.com/office/powerpoint/2010/main" val="139795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35070D-87A3-9804-422A-9067856248E2}"/>
              </a:ext>
            </a:extLst>
          </p:cNvPr>
          <p:cNvSpPr txBox="1"/>
          <p:nvPr/>
        </p:nvSpPr>
        <p:spPr>
          <a:xfrm>
            <a:off x="431987" y="1422576"/>
            <a:ext cx="8350623" cy="460895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indent="-213995">
              <a:buFont typeface="Arial"/>
              <a:buChar char="•"/>
            </a:pPr>
            <a:r>
              <a:rPr lang="en-US" sz="1350" b="1">
                <a:solidFill>
                  <a:srgbClr val="002060"/>
                </a:solidFill>
                <a:cs typeface="Arial"/>
              </a:rPr>
              <a:t>BILHPN Website</a:t>
            </a:r>
            <a:r>
              <a:rPr lang="en-US" sz="1350">
                <a:solidFill>
                  <a:srgbClr val="002060"/>
                </a:solidFill>
                <a:cs typeface="Arial"/>
              </a:rPr>
              <a:t> – </a:t>
            </a:r>
            <a:r>
              <a:rPr lang="en-US" sz="1350">
                <a:solidFill>
                  <a:srgbClr val="002060"/>
                </a:solidFill>
                <a:cs typeface="Arial"/>
                <a:hlinkClick r:id="rId2">
                  <a:extLst>
                    <a:ext uri="{A12FA001-AC4F-418D-AE19-62706E023703}">
                      <ahyp:hlinkClr xmlns:ahyp="http://schemas.microsoft.com/office/drawing/2018/hyperlinkcolor" val="tx"/>
                    </a:ext>
                  </a:extLst>
                </a:hlinkClick>
              </a:rPr>
              <a:t>Tiering Page</a:t>
            </a:r>
            <a:endParaRPr lang="en-US"/>
          </a:p>
          <a:p>
            <a:endParaRPr lang="en-US" sz="1350">
              <a:solidFill>
                <a:srgbClr val="002060"/>
              </a:solidFill>
              <a:cs typeface="Arial"/>
            </a:endParaRPr>
          </a:p>
          <a:p>
            <a:pPr marL="213995" indent="-213995">
              <a:buFont typeface="Arial"/>
              <a:buChar char="•"/>
            </a:pPr>
            <a:r>
              <a:rPr lang="en-US" sz="1350" b="1">
                <a:solidFill>
                  <a:srgbClr val="002060"/>
                </a:solidFill>
                <a:cs typeface="Arial"/>
              </a:rPr>
              <a:t>Next MassHealth Tiering Office Hours:</a:t>
            </a:r>
          </a:p>
          <a:p>
            <a:pPr marL="556895" lvl="1" indent="-213995">
              <a:buFont typeface="Arial"/>
              <a:buChar char="•"/>
            </a:pPr>
            <a:r>
              <a:rPr lang="en-US" sz="1350">
                <a:solidFill>
                  <a:srgbClr val="002060"/>
                </a:solidFill>
                <a:cs typeface="Arial"/>
              </a:rPr>
              <a:t>Thursday March. 28th @ 1PM – </a:t>
            </a:r>
            <a:r>
              <a:rPr lang="en-US" sz="1350">
                <a:solidFill>
                  <a:srgbClr val="002060"/>
                </a:solidFill>
                <a:cs typeface="Arial"/>
                <a:hlinkClick r:id="rId3">
                  <a:extLst>
                    <a:ext uri="{A12FA001-AC4F-418D-AE19-62706E023703}">
                      <ahyp:hlinkClr xmlns:ahyp="http://schemas.microsoft.com/office/drawing/2018/hyperlinkcolor" val="tx"/>
                    </a:ext>
                  </a:extLst>
                </a:hlinkClick>
              </a:rPr>
              <a:t>Zoom Link</a:t>
            </a:r>
          </a:p>
          <a:p>
            <a:pPr marL="342900" lvl="1"/>
            <a:endParaRPr lang="en-US" sz="1350">
              <a:solidFill>
                <a:srgbClr val="002060"/>
              </a:solidFill>
              <a:cs typeface="Arial"/>
            </a:endParaRPr>
          </a:p>
          <a:p>
            <a:pPr marL="213995" indent="-213995">
              <a:buFont typeface="Arial"/>
              <a:buChar char="•"/>
            </a:pPr>
            <a:r>
              <a:rPr lang="en-US" sz="1350">
                <a:solidFill>
                  <a:srgbClr val="002060"/>
                </a:solidFill>
                <a:cs typeface="Arial"/>
              </a:rPr>
              <a:t>MH Tiering Emails – If you or a colleague need to be added to the email list, please contact Kat or Alanna. </a:t>
            </a:r>
          </a:p>
          <a:p>
            <a:pPr marL="213995" indent="-213995">
              <a:buFont typeface="Arial"/>
              <a:buChar char="•"/>
            </a:pPr>
            <a:endParaRPr lang="en-US" sz="1350">
              <a:solidFill>
                <a:srgbClr val="002060"/>
              </a:solidFill>
              <a:cs typeface="Arial"/>
            </a:endParaRPr>
          </a:p>
          <a:p>
            <a:pPr marL="213995" indent="-213995">
              <a:buFont typeface="Arial"/>
              <a:buChar char="•"/>
            </a:pPr>
            <a:r>
              <a:rPr lang="en-US" sz="1350" b="1">
                <a:solidFill>
                  <a:srgbClr val="002060"/>
                </a:solidFill>
                <a:cs typeface="Arial"/>
              </a:rPr>
              <a:t>Tiering Question Form</a:t>
            </a:r>
            <a:r>
              <a:rPr lang="en-US" sz="1350">
                <a:solidFill>
                  <a:srgbClr val="002060"/>
                </a:solidFill>
                <a:cs typeface="Arial"/>
              </a:rPr>
              <a:t>– For specific topics to be covered at Office Hours, submit questions to the </a:t>
            </a:r>
            <a:r>
              <a:rPr lang="en-US" sz="1350">
                <a:solidFill>
                  <a:srgbClr val="002060"/>
                </a:solidFill>
                <a:cs typeface="Arial"/>
                <a:hlinkClick r:id="rId4">
                  <a:extLst>
                    <a:ext uri="{A12FA001-AC4F-418D-AE19-62706E023703}">
                      <ahyp:hlinkClr xmlns:ahyp="http://schemas.microsoft.com/office/drawing/2018/hyperlinkcolor" val="tx"/>
                    </a:ext>
                  </a:extLst>
                </a:hlinkClick>
              </a:rPr>
              <a:t>Microsoft Form</a:t>
            </a:r>
            <a:r>
              <a:rPr lang="en-US" sz="1350">
                <a:solidFill>
                  <a:srgbClr val="002060"/>
                </a:solidFill>
                <a:cs typeface="Arial"/>
              </a:rPr>
              <a:t> at any time. </a:t>
            </a: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endParaRPr lang="en-US" sz="900">
              <a:solidFill>
                <a:srgbClr val="002060"/>
              </a:solidFill>
              <a:cs typeface="Arial"/>
            </a:endParaRPr>
          </a:p>
          <a:p>
            <a:pPr algn="ctr"/>
            <a:endParaRPr lang="en-US" sz="1125">
              <a:solidFill>
                <a:srgbClr val="002060"/>
              </a:solidFill>
              <a:cs typeface="Arial"/>
            </a:endParaRPr>
          </a:p>
          <a:p>
            <a:pPr algn="ctr"/>
            <a:endParaRPr lang="en-US" sz="1125">
              <a:solidFill>
                <a:srgbClr val="002060"/>
              </a:solidFill>
              <a:cs typeface="Arial"/>
            </a:endParaRPr>
          </a:p>
          <a:p>
            <a:pPr algn="ctr"/>
            <a:endParaRPr lang="en-US" sz="1100">
              <a:solidFill>
                <a:srgbClr val="002060"/>
              </a:solidFill>
              <a:cs typeface="Arial"/>
            </a:endParaRPr>
          </a:p>
          <a:p>
            <a:pPr algn="ctr"/>
            <a:endParaRPr lang="en-US" sz="1100">
              <a:solidFill>
                <a:srgbClr val="002060"/>
              </a:solidFill>
              <a:cs typeface="Arial"/>
            </a:endParaRPr>
          </a:p>
          <a:p>
            <a:pPr algn="ctr"/>
            <a:endParaRPr lang="en-US" sz="1100">
              <a:solidFill>
                <a:srgbClr val="002060"/>
              </a:solidFill>
              <a:cs typeface="Arial"/>
            </a:endParaRPr>
          </a:p>
          <a:p>
            <a:pPr algn="ctr"/>
            <a:r>
              <a:rPr lang="en-US" sz="1400">
                <a:solidFill>
                  <a:srgbClr val="002060"/>
                </a:solidFill>
                <a:cs typeface="Arial"/>
              </a:rPr>
              <a:t>For questions, please contact Alanna Daley (</a:t>
            </a:r>
            <a:r>
              <a:rPr lang="en-US" sz="1400">
                <a:solidFill>
                  <a:srgbClr val="002060"/>
                </a:solidFill>
                <a:cs typeface="Arial"/>
                <a:hlinkClick r:id="rId5">
                  <a:extLst>
                    <a:ext uri="{A12FA001-AC4F-418D-AE19-62706E023703}">
                      <ahyp:hlinkClr xmlns:ahyp="http://schemas.microsoft.com/office/drawing/2018/hyperlinkcolor" val="tx"/>
                    </a:ext>
                  </a:extLst>
                </a:hlinkClick>
              </a:rPr>
              <a:t>alanna.m.daley@lahey.org</a:t>
            </a:r>
            <a:r>
              <a:rPr lang="en-US" sz="1400">
                <a:solidFill>
                  <a:srgbClr val="002060"/>
                </a:solidFill>
                <a:cs typeface="Arial"/>
              </a:rPr>
              <a:t>) and Kat Koch (</a:t>
            </a:r>
            <a:r>
              <a:rPr lang="en-US" sz="1400">
                <a:solidFill>
                  <a:srgbClr val="002060"/>
                </a:solidFill>
                <a:cs typeface="Arial"/>
                <a:hlinkClick r:id="rId6">
                  <a:extLst>
                    <a:ext uri="{A12FA001-AC4F-418D-AE19-62706E023703}">
                      <ahyp:hlinkClr xmlns:ahyp="http://schemas.microsoft.com/office/drawing/2018/hyperlinkcolor" val="tx"/>
                    </a:ext>
                  </a:extLst>
                </a:hlinkClick>
              </a:rPr>
              <a:t>Katerina.koch@lahey.org</a:t>
            </a:r>
            <a:r>
              <a:rPr lang="en-US" sz="1400">
                <a:solidFill>
                  <a:srgbClr val="002060"/>
                </a:solidFill>
                <a:cs typeface="Arial"/>
              </a:rPr>
              <a:t>)</a:t>
            </a:r>
            <a:endParaRPr lang="en-US" sz="1400">
              <a:cs typeface="Arial"/>
            </a:endParaRPr>
          </a:p>
          <a:p>
            <a:endParaRPr lang="en-US" sz="1350">
              <a:solidFill>
                <a:srgbClr val="002060"/>
              </a:solidFill>
              <a:cs typeface="Arial"/>
            </a:endParaRPr>
          </a:p>
        </p:txBody>
      </p:sp>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3175" y="-523986"/>
            <a:ext cx="8280401" cy="3504032"/>
          </a:xfrm>
        </p:spPr>
        <p:txBody>
          <a:bodyPr/>
          <a:lstStyle/>
          <a:p>
            <a:pPr fontAlgn="base"/>
            <a:r>
              <a:rPr lang="en-US"/>
              <a:t> </a:t>
            </a:r>
          </a:p>
          <a:p>
            <a:pPr fontAlgn="base"/>
            <a:r>
              <a:rPr lang="en-US"/>
              <a:t> </a:t>
            </a: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15</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p>
          <a:p>
            <a:r>
              <a:rPr lang="en-GB"/>
              <a:t>Follow Up &amp; Tiering Resources</a:t>
            </a:r>
            <a:endParaRPr lang="en-GB">
              <a:cs typeface="Arial"/>
            </a:endParaRPr>
          </a:p>
        </p:txBody>
      </p:sp>
    </p:spTree>
    <p:extLst>
      <p:ext uri="{BB962C8B-B14F-4D97-AF65-F5344CB8AC3E}">
        <p14:creationId xmlns:p14="http://schemas.microsoft.com/office/powerpoint/2010/main" val="325212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395299" y="5383121"/>
            <a:ext cx="8292558" cy="1072860"/>
          </a:xfrm>
        </p:spPr>
        <p:txBody>
          <a:bodyPr/>
          <a:lstStyle/>
          <a:p>
            <a:r>
              <a:rPr lang="en-US" sz="3800">
                <a:cs typeface="Arial"/>
              </a:rPr>
              <a:t>Appendix</a:t>
            </a:r>
            <a:endParaRPr lang="en-US"/>
          </a:p>
        </p:txBody>
      </p:sp>
    </p:spTree>
    <p:extLst>
      <p:ext uri="{BB962C8B-B14F-4D97-AF65-F5344CB8AC3E}">
        <p14:creationId xmlns:p14="http://schemas.microsoft.com/office/powerpoint/2010/main" val="318223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29346" y="1272302"/>
            <a:ext cx="8280401" cy="3504032"/>
          </a:xfrm>
        </p:spPr>
        <p:txBody>
          <a:bodyPr/>
          <a:lstStyle/>
          <a:p>
            <a:pPr marL="285750" indent="-285750" fontAlgn="base">
              <a:buChar char="•"/>
            </a:pPr>
            <a:r>
              <a:rPr lang="en-US" sz="1200" b="1">
                <a:solidFill>
                  <a:srgbClr val="002060"/>
                </a:solidFill>
                <a:cs typeface="Arial"/>
              </a:rPr>
              <a:t>Tier 1 Requirement</a:t>
            </a:r>
          </a:p>
          <a:p>
            <a:pPr marL="285750" indent="-285750">
              <a:buChar char="•"/>
            </a:pPr>
            <a:r>
              <a:rPr lang="en-US" sz="1200" b="1">
                <a:solidFill>
                  <a:srgbClr val="002060"/>
                </a:solidFill>
                <a:cs typeface="Arial"/>
              </a:rPr>
              <a:t>Population</a:t>
            </a:r>
            <a:r>
              <a:rPr lang="en-US" sz="1200">
                <a:solidFill>
                  <a:srgbClr val="002060"/>
                </a:solidFill>
                <a:cs typeface="Arial"/>
              </a:rPr>
              <a:t>: All Practices</a:t>
            </a:r>
          </a:p>
          <a:p>
            <a:pPr marL="285750" indent="-285750">
              <a:buChar char="•"/>
            </a:pPr>
            <a:r>
              <a:rPr lang="en-US" sz="1200">
                <a:solidFill>
                  <a:srgbClr val="002060"/>
                </a:solidFill>
                <a:cs typeface="Arial"/>
              </a:rPr>
              <a:t>Requirement Description: </a:t>
            </a:r>
          </a:p>
          <a:p>
            <a:pPr marL="465455" lvl="1" indent="-285750"/>
            <a:r>
              <a:rPr lang="en-US" sz="1200" b="1">
                <a:solidFill>
                  <a:srgbClr val="002060"/>
                </a:solidFill>
                <a:ea typeface="+mn-lt"/>
                <a:cs typeface="+mn-lt"/>
              </a:rPr>
              <a:t>Conduct universal practice-based screening of all patients, including pediatric patients, for HRSN using a standardized, evidence-based tool.</a:t>
            </a:r>
            <a:endParaRPr lang="en-US" sz="1200">
              <a:solidFill>
                <a:srgbClr val="002060"/>
              </a:solidFill>
              <a:ea typeface="+mn-lt"/>
              <a:cs typeface="+mn-lt"/>
            </a:endParaRPr>
          </a:p>
          <a:p>
            <a:pPr marL="465455" lvl="1" indent="-285750"/>
            <a:r>
              <a:rPr lang="en-US" sz="1200">
                <a:solidFill>
                  <a:srgbClr val="002060"/>
                </a:solidFill>
                <a:ea typeface="+mn-lt"/>
                <a:cs typeface="+mn-lt"/>
              </a:rPr>
              <a:t>Have the ability to provide a regularly-updated inventory of relevant community-based resources to those with positive screens. Pediatric screening questions shall be reviewed by the ACO’s designated Pediatric Expert.</a:t>
            </a:r>
            <a:endParaRPr lang="en-US" sz="1200">
              <a:solidFill>
                <a:srgbClr val="002060"/>
              </a:solidFill>
              <a:cs typeface="Arial"/>
            </a:endParaRPr>
          </a:p>
          <a:p>
            <a:pPr marL="465455" lvl="1" indent="-285750"/>
            <a:r>
              <a:rPr lang="en-US" sz="1200">
                <a:solidFill>
                  <a:srgbClr val="002060"/>
                </a:solidFill>
                <a:cs typeface="Arial"/>
              </a:rPr>
              <a:t>Recommended to screen at annual physical</a:t>
            </a:r>
          </a:p>
          <a:p>
            <a:pPr marL="285750" indent="-257175"/>
            <a:r>
              <a:rPr lang="en-US" sz="1200" b="1">
                <a:solidFill>
                  <a:srgbClr val="002060"/>
                </a:solidFill>
                <a:cs typeface="Arial"/>
              </a:rPr>
              <a:t>BILHPN HRSN Workflow:</a:t>
            </a:r>
          </a:p>
          <a:p>
            <a:pPr marL="314325" indent="-285750">
              <a:buChar char="•"/>
            </a:pPr>
            <a:r>
              <a:rPr lang="en-US" sz="1200" b="1">
                <a:solidFill>
                  <a:srgbClr val="002060"/>
                </a:solidFill>
                <a:cs typeface="Arial"/>
              </a:rPr>
              <a:t>BILHPC</a:t>
            </a:r>
            <a:r>
              <a:rPr lang="en-US" sz="1200">
                <a:solidFill>
                  <a:srgbClr val="002060"/>
                </a:solidFill>
                <a:cs typeface="Arial"/>
              </a:rPr>
              <a:t>:</a:t>
            </a:r>
          </a:p>
          <a:p>
            <a:pPr marL="494030" lvl="1" indent="-285750"/>
            <a:r>
              <a:rPr lang="en-US" sz="1200">
                <a:solidFill>
                  <a:srgbClr val="002060"/>
                </a:solidFill>
                <a:cs typeface="Arial"/>
              </a:rPr>
              <a:t>HRSN Workflow PDF</a:t>
            </a:r>
          </a:p>
          <a:p>
            <a:pPr marL="494030" lvl="1" indent="-285750"/>
            <a:r>
              <a:rPr lang="en-US" sz="1200">
                <a:solidFill>
                  <a:srgbClr val="002060"/>
                </a:solidFill>
                <a:cs typeface="Arial"/>
              </a:rPr>
              <a:t>Epic – Foundations Subset (Updated for Mt. Auburn and Lahey Epic November 2023)</a:t>
            </a:r>
            <a:endParaRPr lang="en-US" sz="1200">
              <a:solidFill>
                <a:srgbClr val="183E75"/>
              </a:solidFill>
              <a:cs typeface="Arial"/>
            </a:endParaRPr>
          </a:p>
          <a:p>
            <a:pPr marL="575945" lvl="4" indent="-179070"/>
            <a:r>
              <a:rPr lang="en-US" sz="1200">
                <a:solidFill>
                  <a:srgbClr val="002060"/>
                </a:solidFill>
                <a:cs typeface="Arial"/>
              </a:rPr>
              <a:t>Epic SDOH Tip Sheet</a:t>
            </a:r>
          </a:p>
          <a:p>
            <a:pPr marL="494030" lvl="1" indent="-285750"/>
            <a:r>
              <a:rPr lang="en-US" sz="1200" err="1">
                <a:solidFill>
                  <a:srgbClr val="002060"/>
                </a:solidFill>
                <a:cs typeface="Arial"/>
              </a:rPr>
              <a:t>WebOMR</a:t>
            </a:r>
            <a:r>
              <a:rPr lang="en-US" sz="1200">
                <a:solidFill>
                  <a:srgbClr val="002060"/>
                </a:solidFill>
                <a:cs typeface="Arial"/>
              </a:rPr>
              <a:t>, Athena – Modified PRAPARE</a:t>
            </a:r>
            <a:endParaRPr lang="en-US" sz="1200">
              <a:solidFill>
                <a:srgbClr val="183E75"/>
              </a:solidFill>
              <a:cs typeface="Arial"/>
            </a:endParaRPr>
          </a:p>
          <a:p>
            <a:pPr marL="575945" lvl="4" indent="-179070"/>
            <a:r>
              <a:rPr lang="en-US" sz="1200">
                <a:solidFill>
                  <a:srgbClr val="002060"/>
                </a:solidFill>
                <a:cs typeface="Arial"/>
              </a:rPr>
              <a:t>Documenting in </a:t>
            </a:r>
            <a:r>
              <a:rPr lang="en-US" sz="1200" err="1">
                <a:solidFill>
                  <a:srgbClr val="002060"/>
                </a:solidFill>
                <a:cs typeface="Arial"/>
              </a:rPr>
              <a:t>WebOMR</a:t>
            </a:r>
            <a:r>
              <a:rPr lang="en-US" sz="1200">
                <a:solidFill>
                  <a:srgbClr val="002060"/>
                </a:solidFill>
                <a:cs typeface="Arial"/>
              </a:rPr>
              <a:t> and Athena (PDF)</a:t>
            </a:r>
          </a:p>
          <a:p>
            <a:pPr marL="342900" indent="-285750">
              <a:buChar char="•"/>
            </a:pPr>
            <a:r>
              <a:rPr lang="en-US" sz="1200" b="1">
                <a:solidFill>
                  <a:srgbClr val="002060"/>
                </a:solidFill>
                <a:cs typeface="Arial"/>
              </a:rPr>
              <a:t>Affiliated ACO Practices:</a:t>
            </a:r>
            <a:endParaRPr lang="en-US" sz="1200" b="1">
              <a:cs typeface="Arial"/>
            </a:endParaRPr>
          </a:p>
          <a:p>
            <a:pPr marL="522605" lvl="1" indent="-285750"/>
            <a:r>
              <a:rPr lang="en-US" sz="1200">
                <a:solidFill>
                  <a:srgbClr val="002060"/>
                </a:solidFill>
                <a:cs typeface="Arial"/>
              </a:rPr>
              <a:t>Community Health Questionnaire</a:t>
            </a:r>
          </a:p>
          <a:p>
            <a:pPr marL="522605" lvl="1" indent="-285750"/>
            <a:r>
              <a:rPr lang="en-US" sz="1200">
                <a:solidFill>
                  <a:srgbClr val="002060"/>
                </a:solidFill>
                <a:cs typeface="Arial"/>
              </a:rPr>
              <a:t>PRAPARE</a:t>
            </a:r>
          </a:p>
          <a:p>
            <a:pPr marL="522605" lvl="1" indent="-285750"/>
            <a:r>
              <a:rPr lang="en-US" sz="1200">
                <a:solidFill>
                  <a:srgbClr val="002060"/>
                </a:solidFill>
                <a:cs typeface="Arial"/>
              </a:rPr>
              <a:t>Modified PRAPARE</a:t>
            </a:r>
          </a:p>
          <a:p>
            <a:pPr marL="342900" indent="-285750">
              <a:buChar char="•"/>
            </a:pPr>
            <a:endParaRPr lang="en-US" sz="1200">
              <a:solidFill>
                <a:srgbClr val="002060"/>
              </a:solidFill>
              <a:cs typeface="Arial"/>
            </a:endParaRPr>
          </a:p>
          <a:p>
            <a:pPr marL="285750" indent="-285750">
              <a:buChar char="•"/>
            </a:pPr>
            <a:endParaRPr lang="en-US" sz="120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17</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a:solidFill>
                  <a:srgbClr val="002060"/>
                </a:solidFill>
              </a:rPr>
              <a:t>Tiering HRSN Screening Requirement Review</a:t>
            </a:r>
            <a:endParaRPr lang="en-GB"/>
          </a:p>
        </p:txBody>
      </p:sp>
    </p:spTree>
    <p:extLst>
      <p:ext uri="{BB962C8B-B14F-4D97-AF65-F5344CB8AC3E}">
        <p14:creationId xmlns:p14="http://schemas.microsoft.com/office/powerpoint/2010/main" val="20354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02662" y="1272302"/>
            <a:ext cx="8742937" cy="3504032"/>
          </a:xfrm>
        </p:spPr>
        <p:txBody>
          <a:bodyPr/>
          <a:lstStyle/>
          <a:p>
            <a:pPr marL="285750" indent="-285750" fontAlgn="base">
              <a:buChar char="•"/>
            </a:pPr>
            <a:r>
              <a:rPr lang="en-US" sz="1200" b="1">
                <a:solidFill>
                  <a:srgbClr val="002060"/>
                </a:solidFill>
                <a:cs typeface="Arial"/>
              </a:rPr>
              <a:t>Tier 1 Requirement</a:t>
            </a:r>
          </a:p>
          <a:p>
            <a:pPr marL="285750" indent="-285750">
              <a:buChar char="•"/>
            </a:pPr>
            <a:r>
              <a:rPr lang="en-US" sz="1200" b="1">
                <a:solidFill>
                  <a:srgbClr val="002060"/>
                </a:solidFill>
                <a:cs typeface="Arial"/>
              </a:rPr>
              <a:t>Population</a:t>
            </a:r>
            <a:r>
              <a:rPr lang="en-US" sz="1200">
                <a:solidFill>
                  <a:srgbClr val="002060"/>
                </a:solidFill>
                <a:cs typeface="Arial"/>
              </a:rPr>
              <a:t>: All Practices</a:t>
            </a:r>
            <a:endParaRPr lang="en-US" sz="1200"/>
          </a:p>
          <a:p>
            <a:pPr marL="285750" indent="-285750">
              <a:buChar char="•"/>
            </a:pPr>
            <a:r>
              <a:rPr lang="en-US" sz="1200">
                <a:solidFill>
                  <a:srgbClr val="002060"/>
                </a:solidFill>
                <a:cs typeface="Arial"/>
              </a:rPr>
              <a:t>Requirement Description: </a:t>
            </a:r>
            <a:endParaRPr lang="en-US" sz="1200"/>
          </a:p>
          <a:p>
            <a:pPr marL="465455" lvl="1" indent="-285750"/>
            <a:r>
              <a:rPr lang="en-US" sz="1200">
                <a:solidFill>
                  <a:srgbClr val="002060"/>
                </a:solidFill>
                <a:ea typeface="+mn-lt"/>
                <a:cs typeface="+mn-lt"/>
              </a:rPr>
              <a:t>Conduct universal practice- or ACO-based screening of attributed patients for HRSN using a standardized, evidence-based tool, and shall have the ability to </a:t>
            </a:r>
            <a:r>
              <a:rPr lang="en-US" sz="1200" b="1" u="sng">
                <a:solidFill>
                  <a:srgbClr val="002060"/>
                </a:solidFill>
                <a:ea typeface="+mn-lt"/>
                <a:cs typeface="+mn-lt"/>
              </a:rPr>
              <a:t>provide a regularly-updated inventory of relevant community-based resources to those with positive screens</a:t>
            </a:r>
            <a:r>
              <a:rPr lang="en-US" sz="1200">
                <a:solidFill>
                  <a:srgbClr val="002060"/>
                </a:solidFill>
                <a:ea typeface="+mn-lt"/>
                <a:cs typeface="+mn-lt"/>
              </a:rPr>
              <a:t>. Pediatric screening questions shall be reviewed by the ACO’s designated Pediatric Expert. HRSN screening may be met exclusively via a central or virtual resource, including being provided by the ACO.</a:t>
            </a:r>
            <a:endParaRPr lang="en-US" sz="1200">
              <a:solidFill>
                <a:srgbClr val="002060"/>
              </a:solidFill>
              <a:cs typeface="Arial"/>
            </a:endParaRPr>
          </a:p>
          <a:p>
            <a:pPr marL="465455" lvl="1" indent="-285750"/>
            <a:r>
              <a:rPr lang="en-US" sz="1200">
                <a:solidFill>
                  <a:srgbClr val="002060"/>
                </a:solidFill>
                <a:cs typeface="Arial"/>
              </a:rPr>
              <a:t>Recommended to screen at annual physical</a:t>
            </a:r>
          </a:p>
          <a:p>
            <a:pPr marL="465455" lvl="1" indent="-285750"/>
            <a:endParaRPr lang="en-US" sz="1200">
              <a:solidFill>
                <a:srgbClr val="002060"/>
              </a:solidFill>
              <a:cs typeface="Arial"/>
            </a:endParaRPr>
          </a:p>
          <a:p>
            <a:pPr marL="285750" indent="-257175"/>
            <a:r>
              <a:rPr lang="en-US" sz="1200" b="1">
                <a:solidFill>
                  <a:srgbClr val="002060"/>
                </a:solidFill>
                <a:cs typeface="Arial"/>
              </a:rPr>
              <a:t>BILHPN HRSN Positive Screen Resources:</a:t>
            </a:r>
            <a:endParaRPr lang="en-US" sz="1200" b="1">
              <a:cs typeface="Arial"/>
            </a:endParaRPr>
          </a:p>
          <a:p>
            <a:pPr marL="314325" indent="-285750">
              <a:buChar char="•"/>
            </a:pPr>
            <a:r>
              <a:rPr lang="en-US" sz="1200">
                <a:solidFill>
                  <a:srgbClr val="002060"/>
                </a:solidFill>
                <a:cs typeface="Arial"/>
              </a:rPr>
              <a:t>All MH patients can be referred to BILHPN CHWs if a positive HRSN screening is identified – email: </a:t>
            </a:r>
            <a:r>
              <a:rPr lang="en-US" sz="1200">
                <a:solidFill>
                  <a:srgbClr val="002060"/>
                </a:solidFill>
                <a:cs typeface="Arial"/>
                <a:hlinkClick r:id="rId3"/>
              </a:rPr>
              <a:t>masshealthchworker@bilhpn.org</a:t>
            </a:r>
            <a:r>
              <a:rPr lang="en-US" sz="1200">
                <a:solidFill>
                  <a:srgbClr val="002060"/>
                </a:solidFill>
                <a:cs typeface="Arial"/>
              </a:rPr>
              <a:t> </a:t>
            </a:r>
            <a:endParaRPr lang="en-US" sz="1200"/>
          </a:p>
          <a:p>
            <a:pPr marL="314325" indent="-285750">
              <a:buChar char="•"/>
            </a:pPr>
            <a:r>
              <a:rPr lang="en-US" sz="1200">
                <a:solidFill>
                  <a:srgbClr val="002060"/>
                </a:solidFill>
                <a:cs typeface="Arial"/>
              </a:rPr>
              <a:t>BILH Primary Care Resources:</a:t>
            </a:r>
          </a:p>
          <a:p>
            <a:pPr marL="494030" lvl="1" indent="-285750"/>
            <a:r>
              <a:rPr lang="en-US" sz="1200">
                <a:solidFill>
                  <a:srgbClr val="002060"/>
                </a:solidFill>
                <a:cs typeface="Arial"/>
              </a:rPr>
              <a:t>Modified PRAPARE – PDFs available in 10 languages </a:t>
            </a:r>
          </a:p>
          <a:p>
            <a:pPr marL="494030" lvl="1" indent="-285750"/>
            <a:r>
              <a:rPr lang="en-US" sz="1200">
                <a:solidFill>
                  <a:srgbClr val="002060"/>
                </a:solidFill>
                <a:cs typeface="Arial"/>
              </a:rPr>
              <a:t>Epic Subset Foundation (Updated in November for Lahey and Mt. Auburn) - PDFs available in 10 languages</a:t>
            </a:r>
          </a:p>
          <a:p>
            <a:pPr marL="494030" lvl="1" indent="-285750"/>
            <a:r>
              <a:rPr lang="en-US" sz="1200">
                <a:solidFill>
                  <a:srgbClr val="002060"/>
                </a:solidFill>
                <a:cs typeface="Arial"/>
              </a:rPr>
              <a:t>Child Support – Available in English and Spanish</a:t>
            </a:r>
            <a:endParaRPr lang="en-US" sz="1200">
              <a:solidFill>
                <a:srgbClr val="183E75"/>
              </a:solidFill>
              <a:cs typeface="Arial"/>
            </a:endParaRPr>
          </a:p>
          <a:p>
            <a:pPr marL="494030" lvl="1" indent="-285750"/>
            <a:r>
              <a:rPr lang="en-US" sz="1200">
                <a:solidFill>
                  <a:srgbClr val="002060"/>
                </a:solidFill>
                <a:cs typeface="Arial"/>
              </a:rPr>
              <a:t>Transportation Services - Available in English and Spanish</a:t>
            </a:r>
            <a:endParaRPr lang="en-US" sz="1200">
              <a:cs typeface="Arial"/>
            </a:endParaRPr>
          </a:p>
          <a:p>
            <a:pPr marL="494030" lvl="1" indent="-285750"/>
            <a:r>
              <a:rPr lang="en-US" sz="1200" err="1">
                <a:solidFill>
                  <a:srgbClr val="002060"/>
                </a:solidFill>
                <a:cs typeface="Arial"/>
              </a:rPr>
              <a:t>ProjectBread</a:t>
            </a:r>
            <a:r>
              <a:rPr lang="en-US" sz="1200">
                <a:solidFill>
                  <a:srgbClr val="002060"/>
                </a:solidFill>
                <a:cs typeface="Arial"/>
              </a:rPr>
              <a:t> </a:t>
            </a:r>
            <a:r>
              <a:rPr lang="en-US" sz="1200" err="1">
                <a:solidFill>
                  <a:srgbClr val="002060"/>
                </a:solidFill>
                <a:cs typeface="Arial"/>
              </a:rPr>
              <a:t>OnePager</a:t>
            </a:r>
            <a:r>
              <a:rPr lang="en-US" sz="1200">
                <a:solidFill>
                  <a:srgbClr val="002060"/>
                </a:solidFill>
                <a:cs typeface="Arial"/>
              </a:rPr>
              <a:t>- Available in English and Spanish</a:t>
            </a:r>
          </a:p>
          <a:p>
            <a:pPr marL="494030" lvl="1" indent="-285750">
              <a:buChar char="•"/>
            </a:pPr>
            <a:endParaRPr lang="en-US" sz="1200">
              <a:solidFill>
                <a:srgbClr val="002060"/>
              </a:solidFill>
              <a:cs typeface="Arial"/>
            </a:endParaRPr>
          </a:p>
          <a:p>
            <a:pPr marL="494030" lvl="1" indent="-285750">
              <a:buChar char="•"/>
            </a:pPr>
            <a:endParaRPr lang="en-US" sz="1200">
              <a:solidFill>
                <a:srgbClr val="002060"/>
              </a:solidFill>
              <a:cs typeface="Arial"/>
            </a:endParaRPr>
          </a:p>
          <a:p>
            <a:pPr marL="314325" indent="-285750">
              <a:buChar char="•"/>
            </a:pPr>
            <a:endParaRPr lang="en-US" sz="1200">
              <a:solidFill>
                <a:srgbClr val="002060"/>
              </a:solidFill>
              <a:cs typeface="Arial"/>
            </a:endParaRPr>
          </a:p>
          <a:p>
            <a:pPr marL="342900" indent="-285750">
              <a:buChar char="•"/>
            </a:pPr>
            <a:endParaRPr lang="en-US" sz="1200">
              <a:solidFill>
                <a:srgbClr val="002060"/>
              </a:solidFill>
              <a:cs typeface="Arial"/>
            </a:endParaRPr>
          </a:p>
          <a:p>
            <a:pPr marL="285750" indent="-285750">
              <a:buChar char="•"/>
            </a:pPr>
            <a:endParaRPr lang="en-US" sz="1200">
              <a:solidFill>
                <a:srgbClr val="002060"/>
              </a:solidFill>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18</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p:txBody>
          <a:bodyPr/>
          <a:lstStyle/>
          <a:p>
            <a:endParaRPr lang="en-GB">
              <a:solidFill>
                <a:srgbClr val="002060"/>
              </a:solidFill>
            </a:endParaRPr>
          </a:p>
          <a:p>
            <a:r>
              <a:rPr lang="en-GB">
                <a:solidFill>
                  <a:srgbClr val="002060"/>
                </a:solidFill>
              </a:rPr>
              <a:t>Tier HRSN Screening Requirement Review </a:t>
            </a:r>
            <a:r>
              <a:rPr lang="en-GB" err="1">
                <a:solidFill>
                  <a:srgbClr val="002060"/>
                </a:solidFill>
              </a:rPr>
              <a:t>con't</a:t>
            </a:r>
            <a:endParaRPr lang="en-GB" err="1"/>
          </a:p>
        </p:txBody>
      </p:sp>
    </p:spTree>
    <p:extLst>
      <p:ext uri="{BB962C8B-B14F-4D97-AF65-F5344CB8AC3E}">
        <p14:creationId xmlns:p14="http://schemas.microsoft.com/office/powerpoint/2010/main" val="3114253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4693CF-B7B9-7F24-965A-8467A932D682}"/>
              </a:ext>
            </a:extLst>
          </p:cNvPr>
          <p:cNvSpPr>
            <a:spLocks noGrp="1"/>
          </p:cNvSpPr>
          <p:nvPr>
            <p:ph type="sldNum" sz="quarter" idx="4"/>
          </p:nvPr>
        </p:nvSpPr>
        <p:spPr/>
        <p:txBody>
          <a:bodyPr/>
          <a:lstStyle/>
          <a:p>
            <a:fld id="{E8A74B61-50D3-3946-8366-1E447A2A8431}" type="slidenum">
              <a:rPr lang="en-US" smtClean="0"/>
              <a:pPr/>
              <a:t>19</a:t>
            </a:fld>
            <a:endParaRPr lang="en-US"/>
          </a:p>
        </p:txBody>
      </p:sp>
      <p:sp>
        <p:nvSpPr>
          <p:cNvPr id="4" name="Text Placeholder 3">
            <a:extLst>
              <a:ext uri="{FF2B5EF4-FFF2-40B4-BE49-F238E27FC236}">
                <a16:creationId xmlns:a16="http://schemas.microsoft.com/office/drawing/2014/main" id="{0F82A08B-4D7D-B0EA-7F54-FCE39FBBD49E}"/>
              </a:ext>
            </a:extLst>
          </p:cNvPr>
          <p:cNvSpPr>
            <a:spLocks noGrp="1"/>
          </p:cNvSpPr>
          <p:nvPr>
            <p:ph type="body" sz="quarter" idx="18"/>
          </p:nvPr>
        </p:nvSpPr>
        <p:spPr/>
        <p:txBody>
          <a:bodyPr vert="horz" lIns="0" tIns="0" rIns="0" bIns="0" rtlCol="0" anchor="ctr" anchorCtr="0">
            <a:noAutofit/>
          </a:bodyPr>
          <a:lstStyle/>
          <a:p>
            <a:r>
              <a:rPr lang="en-US">
                <a:cs typeface="Arial"/>
              </a:rPr>
              <a:t>MassHealth Health Equity HRSN Reporting</a:t>
            </a:r>
            <a:endParaRPr lang="en-US"/>
          </a:p>
        </p:txBody>
      </p:sp>
      <p:pic>
        <p:nvPicPr>
          <p:cNvPr id="9" name="Content Placeholder 8">
            <a:extLst>
              <a:ext uri="{FF2B5EF4-FFF2-40B4-BE49-F238E27FC236}">
                <a16:creationId xmlns:a16="http://schemas.microsoft.com/office/drawing/2014/main" id="{0259F9C2-94F5-70D4-BED5-C0D06D692026}"/>
              </a:ext>
            </a:extLst>
          </p:cNvPr>
          <p:cNvPicPr>
            <a:picLocks noGrp="1" noChangeAspect="1"/>
          </p:cNvPicPr>
          <p:nvPr>
            <p:ph idx="1"/>
          </p:nvPr>
        </p:nvPicPr>
        <p:blipFill>
          <a:blip r:embed="rId3"/>
          <a:stretch>
            <a:fillRect/>
          </a:stretch>
        </p:blipFill>
        <p:spPr>
          <a:xfrm>
            <a:off x="371905" y="1121059"/>
            <a:ext cx="8280401" cy="749399"/>
          </a:xfrm>
        </p:spPr>
      </p:pic>
      <p:graphicFrame>
        <p:nvGraphicFramePr>
          <p:cNvPr id="11" name="Table 10">
            <a:extLst>
              <a:ext uri="{FF2B5EF4-FFF2-40B4-BE49-F238E27FC236}">
                <a16:creationId xmlns:a16="http://schemas.microsoft.com/office/drawing/2014/main" id="{8098D1B4-894F-5DAC-C2EC-F14EE421116A}"/>
              </a:ext>
            </a:extLst>
          </p:cNvPr>
          <p:cNvGraphicFramePr>
            <a:graphicFrameLocks noGrp="1"/>
          </p:cNvGraphicFramePr>
          <p:nvPr>
            <p:extLst>
              <p:ext uri="{D42A27DB-BD31-4B8C-83A1-F6EECF244321}">
                <p14:modId xmlns:p14="http://schemas.microsoft.com/office/powerpoint/2010/main" val="3794315309"/>
              </p:ext>
            </p:extLst>
          </p:nvPr>
        </p:nvGraphicFramePr>
        <p:xfrm>
          <a:off x="369354" y="1856750"/>
          <a:ext cx="8401867" cy="3403441"/>
        </p:xfrm>
        <a:graphic>
          <a:graphicData uri="http://schemas.openxmlformats.org/drawingml/2006/table">
            <a:tbl>
              <a:tblPr firstRow="1" bandRow="1">
                <a:tableStyleId>{5C22544A-7EE6-4342-B048-85BDC9FD1C3A}</a:tableStyleId>
              </a:tblPr>
              <a:tblGrid>
                <a:gridCol w="1107656">
                  <a:extLst>
                    <a:ext uri="{9D8B030D-6E8A-4147-A177-3AD203B41FA5}">
                      <a16:colId xmlns:a16="http://schemas.microsoft.com/office/drawing/2014/main" val="2970027282"/>
                    </a:ext>
                  </a:extLst>
                </a:gridCol>
                <a:gridCol w="2570441">
                  <a:extLst>
                    <a:ext uri="{9D8B030D-6E8A-4147-A177-3AD203B41FA5}">
                      <a16:colId xmlns:a16="http://schemas.microsoft.com/office/drawing/2014/main" val="438240442"/>
                    </a:ext>
                  </a:extLst>
                </a:gridCol>
                <a:gridCol w="1335952">
                  <a:extLst>
                    <a:ext uri="{9D8B030D-6E8A-4147-A177-3AD203B41FA5}">
                      <a16:colId xmlns:a16="http://schemas.microsoft.com/office/drawing/2014/main" val="1170707754"/>
                    </a:ext>
                  </a:extLst>
                </a:gridCol>
                <a:gridCol w="1505061">
                  <a:extLst>
                    <a:ext uri="{9D8B030D-6E8A-4147-A177-3AD203B41FA5}">
                      <a16:colId xmlns:a16="http://schemas.microsoft.com/office/drawing/2014/main" val="2537381075"/>
                    </a:ext>
                  </a:extLst>
                </a:gridCol>
                <a:gridCol w="1882757">
                  <a:extLst>
                    <a:ext uri="{9D8B030D-6E8A-4147-A177-3AD203B41FA5}">
                      <a16:colId xmlns:a16="http://schemas.microsoft.com/office/drawing/2014/main" val="1118401615"/>
                    </a:ext>
                  </a:extLst>
                </a:gridCol>
              </a:tblGrid>
              <a:tr h="487544">
                <a:tc>
                  <a:txBody>
                    <a:bodyPr/>
                    <a:lstStyle/>
                    <a:p>
                      <a:pPr marL="0" algn="ctr" rtl="0" eaLnBrk="1" fontAlgn="ctr" latinLnBrk="0" hangingPunct="1">
                        <a:spcBef>
                          <a:spcPts val="0"/>
                        </a:spcBef>
                        <a:spcAft>
                          <a:spcPts val="0"/>
                        </a:spcAft>
                      </a:pPr>
                      <a:r>
                        <a:rPr lang="en-US" sz="1200" b="1" i="0" u="none" strike="noStrike" kern="1200">
                          <a:solidFill>
                            <a:srgbClr val="FFFFFF"/>
                          </a:solidFill>
                          <a:effectLst/>
                          <a:latin typeface="Arial"/>
                        </a:rPr>
                        <a:t>Rate</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200" b="1" i="0" u="none" strike="noStrike" kern="1200">
                          <a:solidFill>
                            <a:srgbClr val="FFFFFF"/>
                          </a:solidFill>
                          <a:effectLst/>
                          <a:latin typeface="Arial"/>
                        </a:rPr>
                        <a:t>Description</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200" b="1" i="0" u="none" strike="noStrike" kern="1200">
                          <a:solidFill>
                            <a:srgbClr val="FFFFFF"/>
                          </a:solidFill>
                          <a:effectLst/>
                          <a:latin typeface="Arial"/>
                        </a:rPr>
                        <a:t>Expected</a:t>
                      </a:r>
                      <a:r>
                        <a:rPr lang="en-US" sz="1200" b="1" i="0" u="none" strike="noStrike" kern="1200" baseline="0">
                          <a:solidFill>
                            <a:srgbClr val="FFFFFF"/>
                          </a:solidFill>
                          <a:effectLst/>
                          <a:latin typeface="Arial"/>
                        </a:rPr>
                        <a:t> </a:t>
                      </a:r>
                      <a:r>
                        <a:rPr lang="en-US" sz="1200" b="1" i="0" u="none" strike="noStrike" kern="1200">
                          <a:solidFill>
                            <a:srgbClr val="FFFFFF"/>
                          </a:solidFill>
                          <a:effectLst/>
                          <a:latin typeface="Arial"/>
                        </a:rPr>
                        <a:t>P4R Timeline</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200" b="1" i="0" u="none" strike="noStrike" kern="1200">
                          <a:solidFill>
                            <a:srgbClr val="FFFFFF"/>
                          </a:solidFill>
                          <a:effectLst/>
                          <a:latin typeface="Arial"/>
                        </a:rPr>
                        <a:t>Administrative</a:t>
                      </a:r>
                      <a:r>
                        <a:rPr lang="en-US" sz="1200" b="1" i="0" u="none" strike="noStrike" kern="1200" baseline="0">
                          <a:solidFill>
                            <a:srgbClr val="FFFFFF"/>
                          </a:solidFill>
                          <a:effectLst/>
                          <a:latin typeface="Arial"/>
                        </a:rPr>
                        <a:t> Data </a:t>
                      </a:r>
                      <a:r>
                        <a:rPr lang="en-US" sz="1200" b="1" i="0" u="none" strike="noStrike" kern="1200">
                          <a:solidFill>
                            <a:srgbClr val="FFFFFF"/>
                          </a:solidFill>
                          <a:effectLst/>
                          <a:latin typeface="Arial"/>
                        </a:rPr>
                        <a:t>Codes*</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tc>
                  <a:txBody>
                    <a:bodyPr/>
                    <a:lstStyle/>
                    <a:p>
                      <a:pPr marL="0" algn="ctr" rtl="0" eaLnBrk="1" fontAlgn="ctr" latinLnBrk="0" hangingPunct="1">
                        <a:spcBef>
                          <a:spcPts val="0"/>
                        </a:spcBef>
                        <a:spcAft>
                          <a:spcPts val="0"/>
                        </a:spcAft>
                      </a:pPr>
                      <a:r>
                        <a:rPr lang="en-US" sz="1200" b="1" i="0" u="none" strike="noStrike" kern="1200">
                          <a:solidFill>
                            <a:srgbClr val="FFFFFF"/>
                          </a:solidFill>
                          <a:effectLst/>
                          <a:latin typeface="Arial"/>
                        </a:rPr>
                        <a:t>Additional Data</a:t>
                      </a:r>
                      <a:r>
                        <a:rPr lang="en-US" sz="1200" b="1" i="0" u="none" strike="noStrike" kern="1200" baseline="0">
                          <a:solidFill>
                            <a:srgbClr val="FFFFFF"/>
                          </a:solidFill>
                          <a:effectLst/>
                          <a:latin typeface="Arial"/>
                        </a:rPr>
                        <a:t> Sources*</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867B"/>
                    </a:solidFill>
                  </a:tcPr>
                </a:tc>
                <a:extLst>
                  <a:ext uri="{0D108BD9-81ED-4DB2-BD59-A6C34878D82A}">
                    <a16:rowId xmlns:a16="http://schemas.microsoft.com/office/drawing/2014/main" val="2996805457"/>
                  </a:ext>
                </a:extLst>
              </a:tr>
              <a:tr h="1153232">
                <a:tc>
                  <a:txBody>
                    <a:bodyPr/>
                    <a:lstStyle/>
                    <a:p>
                      <a:pPr marL="0" algn="l" rtl="0" eaLnBrk="1" fontAlgn="ctr" latinLnBrk="0" hangingPunct="1">
                        <a:spcBef>
                          <a:spcPts val="0"/>
                        </a:spcBef>
                        <a:spcAft>
                          <a:spcPts val="0"/>
                        </a:spcAft>
                      </a:pPr>
                      <a:r>
                        <a:rPr lang="en-US" sz="1200" b="1" i="0" u="none" strike="noStrike" kern="1200">
                          <a:solidFill>
                            <a:srgbClr val="000000"/>
                          </a:solidFill>
                          <a:effectLst/>
                          <a:latin typeface="Arial"/>
                        </a:rPr>
                        <a:t>1.</a:t>
                      </a:r>
                      <a:r>
                        <a:rPr lang="en-US" sz="1200" b="1" i="0" u="none" strike="noStrike" kern="1200" baseline="0">
                          <a:solidFill>
                            <a:srgbClr val="000000"/>
                          </a:solidFill>
                          <a:effectLst/>
                          <a:latin typeface="Arial"/>
                        </a:rPr>
                        <a:t> </a:t>
                      </a:r>
                      <a:r>
                        <a:rPr lang="en-US" sz="1200" b="1" i="0" u="none" strike="noStrike" kern="1200">
                          <a:solidFill>
                            <a:srgbClr val="000000"/>
                          </a:solidFill>
                          <a:effectLst/>
                          <a:latin typeface="Arial"/>
                        </a:rPr>
                        <a:t>HRSN Screening Rate </a:t>
                      </a:r>
                      <a:br>
                        <a:rPr lang="en-US" sz="1200" b="1" i="0" u="none" strike="noStrike" kern="1200">
                          <a:solidFill>
                            <a:srgbClr val="000000"/>
                          </a:solidFill>
                          <a:effectLst/>
                          <a:latin typeface="Arial"/>
                        </a:rPr>
                      </a:br>
                      <a:r>
                        <a:rPr lang="en-US" sz="1200" b="0" i="1" u="none" strike="noStrike" kern="1200">
                          <a:solidFill>
                            <a:srgbClr val="000000"/>
                          </a:solidFill>
                          <a:effectLst/>
                          <a:latin typeface="Arial"/>
                        </a:rPr>
                        <a:t>75% of</a:t>
                      </a:r>
                      <a:r>
                        <a:rPr lang="en-US" sz="1200" b="0" i="1" u="none" strike="noStrike" kern="1200" baseline="0">
                          <a:solidFill>
                            <a:srgbClr val="000000"/>
                          </a:solidFill>
                          <a:effectLst/>
                          <a:latin typeface="Arial"/>
                        </a:rPr>
                        <a:t> score</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a:rPr>
                        <a:t>% members screened at least</a:t>
                      </a:r>
                      <a:r>
                        <a:rPr lang="en-US" sz="1200" b="0" i="0" u="none" strike="noStrike" kern="1200" baseline="0">
                          <a:solidFill>
                            <a:srgbClr val="000000"/>
                          </a:solidFill>
                          <a:effectLst/>
                          <a:latin typeface="Arial"/>
                        </a:rPr>
                        <a:t> once during year for food insecurity, housing instability, transportation needs, and utility difficulties using standardized screening tool </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indent="0" algn="l" rtl="0" eaLnBrk="1" fontAlgn="ctr" latinLnBrk="0" hangingPunct="1">
                        <a:spcBef>
                          <a:spcPts val="0"/>
                        </a:spcBef>
                        <a:spcAft>
                          <a:spcPts val="0"/>
                        </a:spcAft>
                      </a:pPr>
                      <a:r>
                        <a:rPr lang="en-US" sz="1200" b="0" i="0" u="none" strike="noStrike" kern="1200">
                          <a:solidFill>
                            <a:srgbClr val="000000"/>
                          </a:solidFill>
                          <a:effectLst/>
                          <a:latin typeface="Arial"/>
                        </a:rPr>
                        <a:t>P4R</a:t>
                      </a:r>
                      <a:r>
                        <a:rPr lang="en-US" sz="1200" b="0" i="0" u="none" strike="noStrike" kern="1200" baseline="0">
                          <a:solidFill>
                            <a:srgbClr val="000000"/>
                          </a:solidFill>
                          <a:effectLst/>
                          <a:latin typeface="Arial"/>
                        </a:rPr>
                        <a:t> in PY2 (2024); </a:t>
                      </a:r>
                      <a:r>
                        <a:rPr lang="en-US" sz="1200" b="1" i="0" u="none" strike="noStrike" kern="1200" baseline="0">
                          <a:solidFill>
                            <a:srgbClr val="000000"/>
                          </a:solidFill>
                          <a:effectLst/>
                          <a:latin typeface="Arial"/>
                        </a:rPr>
                        <a:t>expect P4P in </a:t>
                      </a:r>
                      <a:r>
                        <a:rPr lang="en-US" sz="1200" b="1" i="0" u="none" strike="noStrike" kern="1200">
                          <a:solidFill>
                            <a:srgbClr val="000000"/>
                          </a:solidFill>
                          <a:effectLst/>
                          <a:latin typeface="Arial"/>
                        </a:rPr>
                        <a:t>PY3-PY5</a:t>
                      </a:r>
                      <a:endParaRPr lang="en-US" sz="1200" b="1"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a:rPr>
                        <a:t>CPT codes M1207 and M1208 </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rowSpan="2">
                  <a:txBody>
                    <a:bodyPr/>
                    <a:lstStyle/>
                    <a:p>
                      <a:pPr marL="283210" indent="-283210" algn="l" rtl="0" eaLnBrk="1" fontAlgn="ctr" latinLnBrk="0" hangingPunct="1">
                        <a:spcBef>
                          <a:spcPts val="0"/>
                        </a:spcBef>
                        <a:spcAft>
                          <a:spcPts val="0"/>
                        </a:spcAft>
                        <a:buClrTx/>
                        <a:buSzPts val="1500"/>
                        <a:buFont typeface="Wingdings" panose="05000000000000000000" pitchFamily="2" charset="2"/>
                        <a:buChar char="§"/>
                      </a:pPr>
                      <a:r>
                        <a:rPr lang="en-US" sz="1200" b="0" i="0" u="none" strike="noStrike" kern="1200">
                          <a:solidFill>
                            <a:srgbClr val="000000"/>
                          </a:solidFill>
                          <a:effectLst/>
                          <a:latin typeface="Arial"/>
                        </a:rPr>
                        <a:t>MH will</a:t>
                      </a:r>
                      <a:r>
                        <a:rPr lang="en-US" sz="1200" b="0" i="0" u="none" strike="noStrike" kern="1200" baseline="0">
                          <a:solidFill>
                            <a:srgbClr val="000000"/>
                          </a:solidFill>
                          <a:effectLst/>
                          <a:latin typeface="Arial"/>
                        </a:rPr>
                        <a:t> allow s</a:t>
                      </a:r>
                      <a:r>
                        <a:rPr lang="en-US" sz="1200" b="0" i="0" u="none" strike="noStrike" kern="1200">
                          <a:solidFill>
                            <a:srgbClr val="000000"/>
                          </a:solidFill>
                          <a:effectLst/>
                          <a:latin typeface="Arial"/>
                        </a:rPr>
                        <a:t>upplemental data from provider EMRs; need further MH clarification on reporting</a:t>
                      </a:r>
                      <a:r>
                        <a:rPr lang="en-US" sz="1200" b="0" i="0" u="none" strike="noStrike" kern="1200" baseline="0">
                          <a:solidFill>
                            <a:srgbClr val="000000"/>
                          </a:solidFill>
                          <a:effectLst/>
                          <a:latin typeface="Arial"/>
                        </a:rPr>
                        <a:t> parameters </a:t>
                      </a:r>
                      <a:endParaRPr lang="en-US" sz="1200" b="0" i="0" u="none" strike="noStrike">
                        <a:effectLst/>
                        <a:latin typeface="Arial"/>
                      </a:endParaRPr>
                    </a:p>
                    <a:p>
                      <a:pPr marL="283210" indent="-283210" algn="l" rtl="0" eaLnBrk="1" fontAlgn="ctr" latinLnBrk="0" hangingPunct="1">
                        <a:spcBef>
                          <a:spcPts val="0"/>
                        </a:spcBef>
                        <a:spcAft>
                          <a:spcPts val="0"/>
                        </a:spcAft>
                      </a:pPr>
                      <a:r>
                        <a:rPr lang="en-US" sz="1200" b="0" i="0" u="none" strike="noStrike" kern="1200">
                          <a:solidFill>
                            <a:srgbClr val="000000"/>
                          </a:solidFill>
                          <a:effectLst/>
                          <a:latin typeface="Arial"/>
                        </a:rPr>
                        <a:t>Community Partner (CP)</a:t>
                      </a:r>
                      <a:r>
                        <a:rPr lang="en-US" sz="1200" b="0" i="0" u="none" strike="noStrike" kern="1200" baseline="0">
                          <a:solidFill>
                            <a:srgbClr val="000000"/>
                          </a:solidFill>
                          <a:effectLst/>
                          <a:latin typeface="Arial"/>
                        </a:rPr>
                        <a:t> </a:t>
                      </a:r>
                      <a:r>
                        <a:rPr lang="en-US" sz="1200" b="0" i="0" u="none" strike="noStrike" kern="1200">
                          <a:solidFill>
                            <a:srgbClr val="000000"/>
                          </a:solidFill>
                          <a:effectLst/>
                          <a:latin typeface="Arial"/>
                        </a:rPr>
                        <a:t>CP</a:t>
                      </a:r>
                      <a:r>
                        <a:rPr lang="en-US" sz="1200" b="0" i="0" u="none" strike="noStrike" kern="1200" baseline="0">
                          <a:solidFill>
                            <a:srgbClr val="000000"/>
                          </a:solidFill>
                          <a:effectLst/>
                          <a:latin typeface="Arial"/>
                        </a:rPr>
                        <a:t> comp. assessments </a:t>
                      </a:r>
                      <a:endParaRPr lang="en-US" sz="1200" b="0" i="0" u="none" strike="noStrike">
                        <a:effectLst/>
                        <a:latin typeface="Arial"/>
                      </a:endParaRPr>
                    </a:p>
                    <a:p>
                      <a:pPr marL="283210" indent="-283210" algn="l" rtl="0" eaLnBrk="1" fontAlgn="ctr" latinLnBrk="0" hangingPunct="1">
                        <a:spcBef>
                          <a:spcPts val="0"/>
                        </a:spcBef>
                        <a:spcAft>
                          <a:spcPts val="0"/>
                        </a:spcAft>
                      </a:pPr>
                      <a:r>
                        <a:rPr lang="en-US" sz="1200" b="0" i="0" u="none" strike="noStrike" kern="1200" err="1">
                          <a:solidFill>
                            <a:srgbClr val="000000"/>
                          </a:solidFill>
                          <a:effectLst/>
                          <a:latin typeface="Arial"/>
                        </a:rPr>
                        <a:t>WellSense</a:t>
                      </a:r>
                      <a:r>
                        <a:rPr lang="en-US" sz="1200" b="0" i="0" u="none" strike="noStrike" kern="1200" baseline="0">
                          <a:solidFill>
                            <a:srgbClr val="000000"/>
                          </a:solidFill>
                          <a:effectLst/>
                          <a:latin typeface="Arial"/>
                        </a:rPr>
                        <a:t> health needs assessments and care management (CM)  teams</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extLst>
                  <a:ext uri="{0D108BD9-81ED-4DB2-BD59-A6C34878D82A}">
                    <a16:rowId xmlns:a16="http://schemas.microsoft.com/office/drawing/2014/main" val="449259783"/>
                  </a:ext>
                </a:extLst>
              </a:tr>
              <a:tr h="1762665">
                <a:tc>
                  <a:txBody>
                    <a:bodyPr/>
                    <a:lstStyle/>
                    <a:p>
                      <a:pPr marL="0" marR="0" indent="0" algn="l" rtl="0" eaLnBrk="1" fontAlgn="auto" latinLnBrk="0" hangingPunct="1">
                        <a:spcBef>
                          <a:spcPts val="0"/>
                        </a:spcBef>
                        <a:spcAft>
                          <a:spcPts val="0"/>
                        </a:spcAft>
                      </a:pPr>
                      <a:r>
                        <a:rPr lang="en-US" sz="1200" b="1" i="0" u="none" strike="noStrike" kern="1200">
                          <a:solidFill>
                            <a:srgbClr val="000000"/>
                          </a:solidFill>
                          <a:effectLst/>
                          <a:latin typeface="Arial"/>
                        </a:rPr>
                        <a:t>2. HRSN Screen Positive Rate </a:t>
                      </a:r>
                      <a:r>
                        <a:rPr lang="en-US" sz="1200" b="0" i="1" u="none" strike="noStrike" kern="1200">
                          <a:solidFill>
                            <a:srgbClr val="000000"/>
                          </a:solidFill>
                          <a:effectLst/>
                          <a:latin typeface="Arial"/>
                        </a:rPr>
                        <a:t>25% of score</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algn="l" rtl="0" eaLnBrk="1" fontAlgn="ctr" latinLnBrk="0" hangingPunct="1">
                        <a:spcBef>
                          <a:spcPts val="0"/>
                        </a:spcBef>
                        <a:spcAft>
                          <a:spcPts val="0"/>
                        </a:spcAft>
                      </a:pPr>
                      <a:r>
                        <a:rPr lang="en-US" sz="1200" b="0" i="0" u="none" strike="noStrike" kern="1200">
                          <a:solidFill>
                            <a:srgbClr val="000000"/>
                          </a:solidFill>
                          <a:effectLst/>
                          <a:latin typeface="Arial"/>
                        </a:rPr>
                        <a:t>% members screened</a:t>
                      </a:r>
                      <a:r>
                        <a:rPr lang="en-US" sz="1200" b="0" i="0" u="none" strike="noStrike" kern="1200" baseline="0">
                          <a:solidFill>
                            <a:srgbClr val="000000"/>
                          </a:solidFill>
                          <a:effectLst/>
                          <a:latin typeface="Arial"/>
                        </a:rPr>
                        <a:t> in Rate 1 </a:t>
                      </a:r>
                      <a:r>
                        <a:rPr lang="en-US" sz="1200" b="0" i="0" u="none" strike="noStrike" kern="1200">
                          <a:solidFill>
                            <a:srgbClr val="000000"/>
                          </a:solidFill>
                          <a:effectLst/>
                          <a:latin typeface="Arial"/>
                        </a:rPr>
                        <a:t>who screen positive for one or more HRSNs;</a:t>
                      </a:r>
                      <a:r>
                        <a:rPr lang="en-US" sz="1200" b="0" i="0" u="none" strike="noStrike" kern="1200" baseline="0">
                          <a:solidFill>
                            <a:srgbClr val="000000"/>
                          </a:solidFill>
                          <a:effectLst/>
                          <a:latin typeface="Arial"/>
                        </a:rPr>
                        <a:t> must report 4 sub-rates for: food, housing, transportation, and utilities </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marR="0" indent="0" algn="l" rtl="0" eaLnBrk="1" fontAlgn="auto" latinLnBrk="0" hangingPunct="1">
                        <a:spcBef>
                          <a:spcPts val="0"/>
                        </a:spcBef>
                        <a:spcAft>
                          <a:spcPts val="0"/>
                        </a:spcAft>
                      </a:pPr>
                      <a:r>
                        <a:rPr lang="en-US" sz="1200" b="1" i="0" u="none" strike="noStrike" kern="1200">
                          <a:solidFill>
                            <a:srgbClr val="000000"/>
                          </a:solidFill>
                          <a:effectLst/>
                          <a:latin typeface="Arial"/>
                        </a:rPr>
                        <a:t>Expected to remain</a:t>
                      </a:r>
                      <a:r>
                        <a:rPr lang="en-US" sz="1200" b="1" i="0" u="none" strike="noStrike" kern="1200" baseline="0">
                          <a:solidFill>
                            <a:srgbClr val="000000"/>
                          </a:solidFill>
                          <a:effectLst/>
                          <a:latin typeface="Arial"/>
                        </a:rPr>
                        <a:t> </a:t>
                      </a:r>
                      <a:r>
                        <a:rPr lang="en-US" sz="1200" b="1" i="0" u="none" strike="noStrike" kern="1200">
                          <a:solidFill>
                            <a:srgbClr val="000000"/>
                          </a:solidFill>
                          <a:effectLst/>
                          <a:latin typeface="Arial"/>
                        </a:rPr>
                        <a:t>P4R from PY2-PY5</a:t>
                      </a:r>
                      <a:endParaRPr lang="en-US" sz="1200" b="1"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a:txBody>
                    <a:bodyPr/>
                    <a:lstStyle/>
                    <a:p>
                      <a:pPr marL="0" marR="0" indent="0" algn="l" rtl="0" eaLnBrk="1" fontAlgn="auto" latinLnBrk="0" hangingPunct="1">
                        <a:spcBef>
                          <a:spcPts val="0"/>
                        </a:spcBef>
                        <a:spcAft>
                          <a:spcPts val="0"/>
                        </a:spcAft>
                      </a:pPr>
                      <a:r>
                        <a:rPr lang="en-US" sz="1200" b="0" i="0" u="none" strike="noStrike" kern="1200">
                          <a:solidFill>
                            <a:srgbClr val="000000"/>
                          </a:solidFill>
                          <a:effectLst/>
                          <a:latin typeface="Arial"/>
                        </a:rPr>
                        <a:t>ICD-10 codes – mainly Z codes for food, housing, transportation, and utility needs</a:t>
                      </a:r>
                      <a:endParaRPr lang="en-US" sz="1200" b="0" i="0" u="none" strike="noStrike">
                        <a:effectLst/>
                        <a:latin typeface="Aria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9EB"/>
                    </a:solidFill>
                  </a:tcPr>
                </a:tc>
                <a:tc vMerge="1">
                  <a:txBody>
                    <a:bodyPr/>
                    <a:lstStyle/>
                    <a:p>
                      <a:endParaRPr lang="en-US"/>
                    </a:p>
                  </a:txBody>
                  <a:tcPr/>
                </a:tc>
                <a:extLst>
                  <a:ext uri="{0D108BD9-81ED-4DB2-BD59-A6C34878D82A}">
                    <a16:rowId xmlns:a16="http://schemas.microsoft.com/office/drawing/2014/main" val="3321894049"/>
                  </a:ext>
                </a:extLst>
              </a:tr>
            </a:tbl>
          </a:graphicData>
        </a:graphic>
      </p:graphicFrame>
      <p:pic>
        <p:nvPicPr>
          <p:cNvPr id="12" name="Picture 11" descr="A yellow sign with black text">
            <a:extLst>
              <a:ext uri="{FF2B5EF4-FFF2-40B4-BE49-F238E27FC236}">
                <a16:creationId xmlns:a16="http://schemas.microsoft.com/office/drawing/2014/main" id="{4451EDC3-251D-C335-071F-D2ABA839AF7F}"/>
              </a:ext>
            </a:extLst>
          </p:cNvPr>
          <p:cNvPicPr>
            <a:picLocks noChangeAspect="1"/>
          </p:cNvPicPr>
          <p:nvPr/>
        </p:nvPicPr>
        <p:blipFill>
          <a:blip r:embed="rId4"/>
          <a:stretch>
            <a:fillRect/>
          </a:stretch>
        </p:blipFill>
        <p:spPr>
          <a:xfrm>
            <a:off x="259546" y="5391628"/>
            <a:ext cx="8515100" cy="926253"/>
          </a:xfrm>
          <a:prstGeom prst="rect">
            <a:avLst/>
          </a:prstGeom>
        </p:spPr>
      </p:pic>
    </p:spTree>
    <p:extLst>
      <p:ext uri="{BB962C8B-B14F-4D97-AF65-F5344CB8AC3E}">
        <p14:creationId xmlns:p14="http://schemas.microsoft.com/office/powerpoint/2010/main" val="18347268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40CCD2-7A58-4F8A-FFD2-4011C06DCA33}"/>
              </a:ext>
            </a:extLst>
          </p:cNvPr>
          <p:cNvSpPr>
            <a:spLocks noGrp="1"/>
          </p:cNvSpPr>
          <p:nvPr>
            <p:ph idx="1"/>
          </p:nvPr>
        </p:nvSpPr>
        <p:spPr/>
        <p:txBody>
          <a:bodyPr/>
          <a:lstStyle/>
          <a:p>
            <a:pPr marL="214313" indent="-214313">
              <a:buChar char="•"/>
            </a:pPr>
            <a:r>
              <a:rPr lang="en-US" sz="1800">
                <a:solidFill>
                  <a:srgbClr val="002060"/>
                </a:solidFill>
                <a:cs typeface="Arial"/>
              </a:rPr>
              <a:t>New BILHPN-led series aimed at providing ACO updates and a forum to discuss best practices</a:t>
            </a:r>
          </a:p>
          <a:p>
            <a:pPr marL="431959" lvl="4" indent="-134303">
              <a:spcAft>
                <a:spcPts val="0"/>
              </a:spcAft>
            </a:pPr>
            <a:r>
              <a:rPr lang="en-US" sz="1800">
                <a:solidFill>
                  <a:srgbClr val="002060"/>
                </a:solidFill>
                <a:cs typeface="Arial"/>
              </a:rPr>
              <a:t>Sub-capitation and tiering updates</a:t>
            </a:r>
          </a:p>
          <a:p>
            <a:pPr marL="431959" lvl="4" indent="-134303">
              <a:spcAft>
                <a:spcPts val="0"/>
              </a:spcAft>
            </a:pPr>
            <a:r>
              <a:rPr lang="en-US" sz="1800">
                <a:solidFill>
                  <a:srgbClr val="002060"/>
                </a:solidFill>
                <a:cs typeface="Arial"/>
              </a:rPr>
              <a:t>MassHealth Quality Measures</a:t>
            </a:r>
          </a:p>
          <a:p>
            <a:pPr marL="431959" lvl="4" indent="-134303">
              <a:spcAft>
                <a:spcPts val="0"/>
              </a:spcAft>
            </a:pPr>
            <a:r>
              <a:rPr lang="en-US" sz="1800">
                <a:solidFill>
                  <a:srgbClr val="002060"/>
                </a:solidFill>
                <a:cs typeface="Arial"/>
              </a:rPr>
              <a:t>MassHealth Health Equity</a:t>
            </a:r>
          </a:p>
          <a:p>
            <a:pPr marL="431959" lvl="4" indent="-134303">
              <a:spcAft>
                <a:spcPts val="0"/>
              </a:spcAft>
            </a:pPr>
            <a:endParaRPr lang="en-US" sz="1800">
              <a:solidFill>
                <a:srgbClr val="002060"/>
              </a:solidFill>
              <a:cs typeface="Arial"/>
            </a:endParaRPr>
          </a:p>
          <a:p>
            <a:pPr marL="134779" lvl="1" indent="-161925">
              <a:spcAft>
                <a:spcPts val="0"/>
              </a:spcAft>
            </a:pPr>
            <a:r>
              <a:rPr lang="en-US" sz="1800">
                <a:solidFill>
                  <a:srgbClr val="002060"/>
                </a:solidFill>
                <a:cs typeface="Arial"/>
              </a:rPr>
              <a:t>This will complement updates shared within the monthly BILHPN ACO Newsletters and tiering email updates</a:t>
            </a:r>
          </a:p>
          <a:p>
            <a:pPr marL="431959" lvl="4" indent="-134303">
              <a:spcAft>
                <a:spcPts val="0"/>
              </a:spcAft>
            </a:pPr>
            <a:endParaRPr lang="en-US" sz="1800">
              <a:solidFill>
                <a:srgbClr val="002060"/>
              </a:solidFill>
              <a:cs typeface="Arial"/>
            </a:endParaRPr>
          </a:p>
        </p:txBody>
      </p:sp>
      <p:sp>
        <p:nvSpPr>
          <p:cNvPr id="3" name="Slide Number Placeholder 2">
            <a:extLst>
              <a:ext uri="{FF2B5EF4-FFF2-40B4-BE49-F238E27FC236}">
                <a16:creationId xmlns:a16="http://schemas.microsoft.com/office/drawing/2014/main" id="{B1ECE848-B1BC-D44B-3D71-5AF9AABEF483}"/>
              </a:ext>
            </a:extLst>
          </p:cNvPr>
          <p:cNvSpPr>
            <a:spLocks noGrp="1"/>
          </p:cNvSpPr>
          <p:nvPr>
            <p:ph type="sldNum" sz="quarter" idx="4"/>
          </p:nvPr>
        </p:nvSpPr>
        <p:spPr/>
        <p:txBody>
          <a:bodyPr/>
          <a:lstStyle/>
          <a:p>
            <a:fld id="{E8A74B61-50D3-3946-8366-1E447A2A8431}" type="slidenum">
              <a:rPr lang="en-US" smtClean="0"/>
              <a:pPr/>
              <a:t>2</a:t>
            </a:fld>
            <a:endParaRPr lang="en-US"/>
          </a:p>
        </p:txBody>
      </p:sp>
      <p:sp>
        <p:nvSpPr>
          <p:cNvPr id="4" name="Text Placeholder 3">
            <a:extLst>
              <a:ext uri="{FF2B5EF4-FFF2-40B4-BE49-F238E27FC236}">
                <a16:creationId xmlns:a16="http://schemas.microsoft.com/office/drawing/2014/main" id="{57E5A764-B960-DEB0-2447-88D3A6AF0198}"/>
              </a:ext>
            </a:extLst>
          </p:cNvPr>
          <p:cNvSpPr>
            <a:spLocks noGrp="1"/>
          </p:cNvSpPr>
          <p:nvPr>
            <p:ph type="body" sz="quarter" idx="18"/>
          </p:nvPr>
        </p:nvSpPr>
        <p:spPr/>
        <p:txBody>
          <a:bodyPr/>
          <a:lstStyle/>
          <a:p>
            <a:endParaRPr lang="en-US"/>
          </a:p>
          <a:p>
            <a:r>
              <a:rPr lang="en-US">
                <a:cs typeface="Arial"/>
              </a:rPr>
              <a:t>BILHPN MassHealth ACO Office Hours</a:t>
            </a:r>
          </a:p>
        </p:txBody>
      </p:sp>
    </p:spTree>
    <p:extLst>
      <p:ext uri="{BB962C8B-B14F-4D97-AF65-F5344CB8AC3E}">
        <p14:creationId xmlns:p14="http://schemas.microsoft.com/office/powerpoint/2010/main" val="238039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4693CF-B7B9-7F24-965A-8467A932D682}"/>
              </a:ext>
            </a:extLst>
          </p:cNvPr>
          <p:cNvSpPr>
            <a:spLocks noGrp="1"/>
          </p:cNvSpPr>
          <p:nvPr>
            <p:ph type="sldNum" sz="quarter" idx="4"/>
          </p:nvPr>
        </p:nvSpPr>
        <p:spPr/>
        <p:txBody>
          <a:bodyPr/>
          <a:lstStyle/>
          <a:p>
            <a:fld id="{E8A74B61-50D3-3946-8366-1E447A2A8431}" type="slidenum">
              <a:rPr lang="en-US" smtClean="0"/>
              <a:pPr/>
              <a:t>20</a:t>
            </a:fld>
            <a:endParaRPr lang="en-US"/>
          </a:p>
        </p:txBody>
      </p:sp>
      <p:sp>
        <p:nvSpPr>
          <p:cNvPr id="4" name="Text Placeholder 3">
            <a:extLst>
              <a:ext uri="{FF2B5EF4-FFF2-40B4-BE49-F238E27FC236}">
                <a16:creationId xmlns:a16="http://schemas.microsoft.com/office/drawing/2014/main" id="{0F82A08B-4D7D-B0EA-7F54-FCE39FBBD49E}"/>
              </a:ext>
            </a:extLst>
          </p:cNvPr>
          <p:cNvSpPr>
            <a:spLocks noGrp="1"/>
          </p:cNvSpPr>
          <p:nvPr>
            <p:ph type="body" sz="quarter" idx="18"/>
          </p:nvPr>
        </p:nvSpPr>
        <p:spPr/>
        <p:txBody>
          <a:bodyPr vert="horz" lIns="0" tIns="0" rIns="0" bIns="0" rtlCol="0" anchor="ctr" anchorCtr="0">
            <a:noAutofit/>
          </a:bodyPr>
          <a:lstStyle/>
          <a:p>
            <a:r>
              <a:rPr lang="en-US">
                <a:cs typeface="Arial"/>
              </a:rPr>
              <a:t>MassHealth Health Equity HRSN Reporting</a:t>
            </a:r>
            <a:endParaRPr lang="en-US"/>
          </a:p>
        </p:txBody>
      </p:sp>
      <p:sp>
        <p:nvSpPr>
          <p:cNvPr id="8" name="Content Placeholder 7">
            <a:extLst>
              <a:ext uri="{FF2B5EF4-FFF2-40B4-BE49-F238E27FC236}">
                <a16:creationId xmlns:a16="http://schemas.microsoft.com/office/drawing/2014/main" id="{A2E7B0F6-EB26-CA89-94A8-21809102DE66}"/>
              </a:ext>
            </a:extLst>
          </p:cNvPr>
          <p:cNvSpPr>
            <a:spLocks noGrp="1"/>
          </p:cNvSpPr>
          <p:nvPr>
            <p:ph idx="1"/>
          </p:nvPr>
        </p:nvSpPr>
        <p:spPr/>
        <p:txBody>
          <a:bodyPr/>
          <a:lstStyle/>
          <a:p>
            <a:r>
              <a:rPr lang="en-US" sz="1500" b="1">
                <a:solidFill>
                  <a:schemeClr val="tx1"/>
                </a:solidFill>
                <a:cs typeface="Arial"/>
              </a:rPr>
              <a:t>HRSN Screening Tools: Most ACOs are likely already using compliant HRSN screening tools; we recommend reviewing tools to ensure they cover all required domains</a:t>
            </a:r>
          </a:p>
        </p:txBody>
      </p:sp>
      <p:pic>
        <p:nvPicPr>
          <p:cNvPr id="9" name="Picture 8">
            <a:extLst>
              <a:ext uri="{FF2B5EF4-FFF2-40B4-BE49-F238E27FC236}">
                <a16:creationId xmlns:a16="http://schemas.microsoft.com/office/drawing/2014/main" id="{67F29893-3E04-4BEB-6E57-B7D346B5F0CF}"/>
              </a:ext>
            </a:extLst>
          </p:cNvPr>
          <p:cNvPicPr>
            <a:picLocks noChangeAspect="1"/>
          </p:cNvPicPr>
          <p:nvPr/>
        </p:nvPicPr>
        <p:blipFill>
          <a:blip r:embed="rId2"/>
          <a:stretch>
            <a:fillRect/>
          </a:stretch>
        </p:blipFill>
        <p:spPr>
          <a:xfrm>
            <a:off x="487444" y="1827395"/>
            <a:ext cx="8027044" cy="2211869"/>
          </a:xfrm>
          <a:prstGeom prst="rect">
            <a:avLst/>
          </a:prstGeom>
        </p:spPr>
      </p:pic>
      <p:pic>
        <p:nvPicPr>
          <p:cNvPr id="10" name="Picture 9">
            <a:extLst>
              <a:ext uri="{FF2B5EF4-FFF2-40B4-BE49-F238E27FC236}">
                <a16:creationId xmlns:a16="http://schemas.microsoft.com/office/drawing/2014/main" id="{8A15B784-EAEC-B10F-7985-D7D7F1C7D98D}"/>
              </a:ext>
            </a:extLst>
          </p:cNvPr>
          <p:cNvPicPr>
            <a:picLocks noChangeAspect="1"/>
          </p:cNvPicPr>
          <p:nvPr/>
        </p:nvPicPr>
        <p:blipFill>
          <a:blip r:embed="rId3"/>
          <a:stretch>
            <a:fillRect/>
          </a:stretch>
        </p:blipFill>
        <p:spPr>
          <a:xfrm>
            <a:off x="432359" y="4243718"/>
            <a:ext cx="8489332" cy="1126354"/>
          </a:xfrm>
          <a:prstGeom prst="rect">
            <a:avLst/>
          </a:prstGeom>
        </p:spPr>
      </p:pic>
      <p:sp>
        <p:nvSpPr>
          <p:cNvPr id="2" name="TextBox 1">
            <a:extLst>
              <a:ext uri="{FF2B5EF4-FFF2-40B4-BE49-F238E27FC236}">
                <a16:creationId xmlns:a16="http://schemas.microsoft.com/office/drawing/2014/main" id="{05D90477-9515-DA10-7E08-34B9190636F0}"/>
              </a:ext>
            </a:extLst>
          </p:cNvPr>
          <p:cNvSpPr txBox="1"/>
          <p:nvPr/>
        </p:nvSpPr>
        <p:spPr>
          <a:xfrm>
            <a:off x="297831" y="5476120"/>
            <a:ext cx="8539554" cy="830997"/>
          </a:xfrm>
          <a:prstGeom prst="rect">
            <a:avLst/>
          </a:prstGeom>
          <a:solidFill>
            <a:schemeClr val="accent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Arial"/>
              </a:rPr>
              <a:t>*</a:t>
            </a:r>
            <a:r>
              <a:rPr lang="en-US" sz="1200" b="1" err="1">
                <a:cs typeface="Arial"/>
              </a:rPr>
              <a:t>EoV</a:t>
            </a:r>
            <a:r>
              <a:rPr lang="en-US" sz="1200" b="1">
                <a:cs typeface="Arial"/>
              </a:rPr>
              <a:t> Update from 10/25/23 ACO Office Hours</a:t>
            </a:r>
            <a:r>
              <a:rPr lang="en-US" sz="1200">
                <a:cs typeface="Arial"/>
              </a:rPr>
              <a:t>: Given feedback on patient safety concerns, MH confirmed that reporting positive </a:t>
            </a:r>
            <a:r>
              <a:rPr lang="en-US" sz="1200" err="1">
                <a:cs typeface="Arial"/>
              </a:rPr>
              <a:t>EoV</a:t>
            </a:r>
            <a:r>
              <a:rPr lang="en-US" sz="1200">
                <a:cs typeface="Arial"/>
              </a:rPr>
              <a:t> screens will be </a:t>
            </a:r>
            <a:r>
              <a:rPr lang="en-US" sz="1200" i="1">
                <a:cs typeface="Arial"/>
              </a:rPr>
              <a:t>optional</a:t>
            </a:r>
            <a:r>
              <a:rPr lang="en-US" sz="1200">
                <a:cs typeface="Arial"/>
              </a:rPr>
              <a:t>, but indicated they may use another qualitative mechanism to ensure screenings are conducted. We advise ACOs to incorporate </a:t>
            </a:r>
            <a:r>
              <a:rPr lang="en-US" sz="1200" err="1">
                <a:cs typeface="Arial"/>
              </a:rPr>
              <a:t>EoV</a:t>
            </a:r>
            <a:r>
              <a:rPr lang="en-US" sz="1200">
                <a:cs typeface="Arial"/>
              </a:rPr>
              <a:t> and early education needs screening into HRSN screenings in </a:t>
            </a:r>
            <a:br>
              <a:rPr lang="en-US" sz="1200">
                <a:cs typeface="Arial"/>
              </a:rPr>
            </a:br>
            <a:r>
              <a:rPr lang="en-US" sz="1200">
                <a:cs typeface="Arial"/>
              </a:rPr>
              <a:t>a way you feel is appropriate for patients while we await further details.</a:t>
            </a:r>
            <a:endParaRPr lang="en-US"/>
          </a:p>
        </p:txBody>
      </p:sp>
    </p:spTree>
    <p:extLst>
      <p:ext uri="{BB962C8B-B14F-4D97-AF65-F5344CB8AC3E}">
        <p14:creationId xmlns:p14="http://schemas.microsoft.com/office/powerpoint/2010/main" val="3752605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B7963F-3C73-2A26-0C16-435706D77108}"/>
              </a:ext>
            </a:extLst>
          </p:cNvPr>
          <p:cNvSpPr>
            <a:spLocks noGrp="1"/>
          </p:cNvSpPr>
          <p:nvPr>
            <p:ph type="sldNum" sz="quarter" idx="4"/>
          </p:nvPr>
        </p:nvSpPr>
        <p:spPr/>
        <p:txBody>
          <a:bodyPr/>
          <a:lstStyle/>
          <a:p>
            <a:fld id="{E8A74B61-50D3-3946-8366-1E447A2A8431}" type="slidenum">
              <a:rPr lang="en-US" smtClean="0"/>
              <a:pPr/>
              <a:t>21</a:t>
            </a:fld>
            <a:endParaRPr lang="en-US"/>
          </a:p>
        </p:txBody>
      </p:sp>
      <p:sp>
        <p:nvSpPr>
          <p:cNvPr id="6" name="Text Placeholder 3">
            <a:extLst>
              <a:ext uri="{FF2B5EF4-FFF2-40B4-BE49-F238E27FC236}">
                <a16:creationId xmlns:a16="http://schemas.microsoft.com/office/drawing/2014/main" id="{A345203F-8D00-146A-466C-4C27AF749646}"/>
              </a:ext>
            </a:extLst>
          </p:cNvPr>
          <p:cNvSpPr txBox="1">
            <a:spLocks/>
          </p:cNvSpPr>
          <p:nvPr/>
        </p:nvSpPr>
        <p:spPr>
          <a:xfrm>
            <a:off x="584200" y="512401"/>
            <a:ext cx="8280401" cy="757761"/>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accent3"/>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Arial"/>
              </a:rPr>
              <a:t>MassHealth Health Equity HRSN Reporting</a:t>
            </a:r>
            <a:endParaRPr lang="en-US"/>
          </a:p>
        </p:txBody>
      </p:sp>
      <p:pic>
        <p:nvPicPr>
          <p:cNvPr id="7" name="Picture 6" descr="A white and green box with black text&#10;&#10;Description automatically generated">
            <a:extLst>
              <a:ext uri="{FF2B5EF4-FFF2-40B4-BE49-F238E27FC236}">
                <a16:creationId xmlns:a16="http://schemas.microsoft.com/office/drawing/2014/main" id="{44E4B3DF-FABB-EFC7-CFE2-DF510478957A}"/>
              </a:ext>
            </a:extLst>
          </p:cNvPr>
          <p:cNvPicPr>
            <a:picLocks noChangeAspect="1"/>
          </p:cNvPicPr>
          <p:nvPr/>
        </p:nvPicPr>
        <p:blipFill rotWithShape="1">
          <a:blip r:embed="rId2"/>
          <a:srcRect r="136" b="30915"/>
          <a:stretch/>
        </p:blipFill>
        <p:spPr>
          <a:xfrm>
            <a:off x="260210" y="1265803"/>
            <a:ext cx="8616775" cy="2663950"/>
          </a:xfrm>
          <a:prstGeom prst="rect">
            <a:avLst/>
          </a:prstGeom>
        </p:spPr>
      </p:pic>
      <p:sp>
        <p:nvSpPr>
          <p:cNvPr id="8" name="TextBox 7">
            <a:extLst>
              <a:ext uri="{FF2B5EF4-FFF2-40B4-BE49-F238E27FC236}">
                <a16:creationId xmlns:a16="http://schemas.microsoft.com/office/drawing/2014/main" id="{63967E76-5F94-FE55-90BD-2EE161BAFFA4}"/>
              </a:ext>
            </a:extLst>
          </p:cNvPr>
          <p:cNvSpPr txBox="1"/>
          <p:nvPr/>
        </p:nvSpPr>
        <p:spPr>
          <a:xfrm>
            <a:off x="360799" y="3960655"/>
            <a:ext cx="842706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Arial"/>
              </a:rPr>
              <a:t>M1207</a:t>
            </a:r>
            <a:r>
              <a:rPr lang="en-US" sz="1200">
                <a:cs typeface="Arial"/>
              </a:rPr>
              <a:t>: Member screened for food insecurity, housing instability, transportation needs, and utility difficulties</a:t>
            </a:r>
            <a:endParaRPr lang="en-US">
              <a:cs typeface="Arial"/>
            </a:endParaRPr>
          </a:p>
          <a:p>
            <a:endParaRPr lang="en-US" sz="1200"/>
          </a:p>
          <a:p>
            <a:r>
              <a:rPr lang="en-US" sz="1200" b="1">
                <a:cs typeface="Arial"/>
              </a:rPr>
              <a:t>M1208: </a:t>
            </a:r>
            <a:r>
              <a:rPr lang="en-US" sz="1200">
                <a:cs typeface="Arial"/>
              </a:rPr>
              <a:t>Member not screened for food insecurity, housing stability, transportation needs, and utility difficulties because member actively opted out of screening -OR- member was unable to complete the screening and have no legal guardian or caregiver able to do so on their behalf. </a:t>
            </a:r>
          </a:p>
        </p:txBody>
      </p:sp>
      <p:sp>
        <p:nvSpPr>
          <p:cNvPr id="2" name="TextBox 1">
            <a:extLst>
              <a:ext uri="{FF2B5EF4-FFF2-40B4-BE49-F238E27FC236}">
                <a16:creationId xmlns:a16="http://schemas.microsoft.com/office/drawing/2014/main" id="{8A68B434-9C46-A92F-9A17-59C2DBC00950}"/>
              </a:ext>
            </a:extLst>
          </p:cNvPr>
          <p:cNvSpPr txBox="1"/>
          <p:nvPr/>
        </p:nvSpPr>
        <p:spPr>
          <a:xfrm>
            <a:off x="761598" y="5343502"/>
            <a:ext cx="7923123" cy="830997"/>
          </a:xfrm>
          <a:prstGeom prst="rect">
            <a:avLst/>
          </a:prstGeom>
          <a:solidFill>
            <a:schemeClr val="accent2">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000000"/>
                </a:solidFill>
                <a:latin typeface="Wingdings"/>
                <a:sym typeface="Wingdings"/>
              </a:rPr>
              <a:t>§</a:t>
            </a:r>
            <a:r>
              <a:rPr lang="en-US" sz="1200">
                <a:solidFill>
                  <a:srgbClr val="000000"/>
                </a:solidFill>
                <a:cs typeface="Arial"/>
              </a:rPr>
              <a:t>BMCHS analyzed current use of CPT and Z coding for HRSNs across ACOs and found very low capture. </a:t>
            </a:r>
          </a:p>
          <a:p>
            <a:r>
              <a:rPr lang="en-US" sz="1200">
                <a:solidFill>
                  <a:srgbClr val="000000"/>
                </a:solidFill>
                <a:latin typeface="Wingdings"/>
                <a:sym typeface="Wingdings"/>
              </a:rPr>
              <a:t>§</a:t>
            </a:r>
            <a:r>
              <a:rPr lang="en-US" sz="1200">
                <a:solidFill>
                  <a:srgbClr val="000000"/>
                </a:solidFill>
                <a:cs typeface="Arial"/>
              </a:rPr>
              <a:t>We will aim to hold an ACO provider training in 2024 with best practices on HRSN screening and administrative coding capture, including use of automated EMR solutions where feasible/appropriate. </a:t>
            </a:r>
          </a:p>
          <a:p>
            <a:r>
              <a:rPr lang="en-US" sz="1200">
                <a:solidFill>
                  <a:srgbClr val="000000"/>
                </a:solidFill>
                <a:latin typeface="Wingdings"/>
                <a:sym typeface="Wingdings"/>
              </a:rPr>
              <a:t>§</a:t>
            </a:r>
            <a:r>
              <a:rPr lang="en-US" sz="1200">
                <a:solidFill>
                  <a:srgbClr val="000000"/>
                </a:solidFill>
                <a:cs typeface="Arial"/>
              </a:rPr>
              <a:t>We will also clarify processes for supplemental data capture and reporting to support strong ACO performance. </a:t>
            </a:r>
          </a:p>
        </p:txBody>
      </p:sp>
    </p:spTree>
    <p:extLst>
      <p:ext uri="{BB962C8B-B14F-4D97-AF65-F5344CB8AC3E}">
        <p14:creationId xmlns:p14="http://schemas.microsoft.com/office/powerpoint/2010/main" val="205067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B341A036-7336-F7E1-7433-79622B433F25}"/>
              </a:ext>
            </a:extLst>
          </p:cNvPr>
          <p:cNvPicPr>
            <a:picLocks noGrp="1" noChangeAspect="1"/>
          </p:cNvPicPr>
          <p:nvPr>
            <p:ph idx="1"/>
          </p:nvPr>
        </p:nvPicPr>
        <p:blipFill>
          <a:blip r:embed="rId2"/>
          <a:stretch>
            <a:fillRect/>
          </a:stretch>
        </p:blipFill>
        <p:spPr>
          <a:xfrm>
            <a:off x="431800" y="2081995"/>
            <a:ext cx="8280401" cy="3100052"/>
          </a:xfrm>
        </p:spPr>
      </p:pic>
      <p:sp>
        <p:nvSpPr>
          <p:cNvPr id="3" name="Slide Number Placeholder 2">
            <a:extLst>
              <a:ext uri="{FF2B5EF4-FFF2-40B4-BE49-F238E27FC236}">
                <a16:creationId xmlns:a16="http://schemas.microsoft.com/office/drawing/2014/main" id="{7EF876B6-9374-ACED-E94D-5FCC0485BA01}"/>
              </a:ext>
            </a:extLst>
          </p:cNvPr>
          <p:cNvSpPr>
            <a:spLocks noGrp="1"/>
          </p:cNvSpPr>
          <p:nvPr>
            <p:ph type="sldNum" sz="quarter" idx="4"/>
          </p:nvPr>
        </p:nvSpPr>
        <p:spPr/>
        <p:txBody>
          <a:bodyPr/>
          <a:lstStyle/>
          <a:p>
            <a:fld id="{E8A74B61-50D3-3946-8366-1E447A2A8431}" type="slidenum">
              <a:rPr lang="en-US" smtClean="0"/>
              <a:pPr/>
              <a:t>22</a:t>
            </a:fld>
            <a:endParaRPr lang="en-US"/>
          </a:p>
        </p:txBody>
      </p:sp>
      <p:sp>
        <p:nvSpPr>
          <p:cNvPr id="6" name="Text Placeholder 3">
            <a:extLst>
              <a:ext uri="{FF2B5EF4-FFF2-40B4-BE49-F238E27FC236}">
                <a16:creationId xmlns:a16="http://schemas.microsoft.com/office/drawing/2014/main" id="{15DB4A4D-ACCC-5AC2-C0FB-C189EB59CB75}"/>
              </a:ext>
            </a:extLst>
          </p:cNvPr>
          <p:cNvSpPr txBox="1">
            <a:spLocks/>
          </p:cNvSpPr>
          <p:nvPr/>
        </p:nvSpPr>
        <p:spPr>
          <a:xfrm>
            <a:off x="432986" y="396767"/>
            <a:ext cx="8280401" cy="757761"/>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anose="020B0604020202020204" pitchFamily="34" charset="0"/>
              <a:buNone/>
              <a:defRPr sz="1650" b="1" kern="1200">
                <a:solidFill>
                  <a:schemeClr val="accent3"/>
                </a:solidFill>
                <a:latin typeface="+mn-lt"/>
                <a:ea typeface="+mn-ea"/>
                <a:cs typeface="+mn-cs"/>
              </a:defRPr>
            </a:lvl2pPr>
            <a:lvl3pPr marL="180000" indent="-216000"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3pPr>
            <a:lvl4pPr marL="395288"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4pPr>
            <a:lvl5pPr marL="576000" indent="-179388" algn="l" defTabSz="914400" rtl="0" eaLnBrk="1" latinLnBrk="0" hangingPunct="1">
              <a:lnSpc>
                <a:spcPct val="100000"/>
              </a:lnSpc>
              <a:spcBef>
                <a:spcPts val="0"/>
              </a:spcBef>
              <a:spcAft>
                <a:spcPts val="1000"/>
              </a:spcAft>
              <a:buFont typeface="Symbol" panose="05050102010706020507" pitchFamily="18"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cs typeface="Arial"/>
              </a:rPr>
              <a:t>MassHealth Health Equity HRSN Reporting</a:t>
            </a:r>
            <a:endParaRPr lang="en-US"/>
          </a:p>
        </p:txBody>
      </p:sp>
      <p:pic>
        <p:nvPicPr>
          <p:cNvPr id="8" name="Picture 7">
            <a:extLst>
              <a:ext uri="{FF2B5EF4-FFF2-40B4-BE49-F238E27FC236}">
                <a16:creationId xmlns:a16="http://schemas.microsoft.com/office/drawing/2014/main" id="{A5CB3C42-0F85-90C4-297D-9EF9D62501FE}"/>
              </a:ext>
            </a:extLst>
          </p:cNvPr>
          <p:cNvPicPr>
            <a:picLocks noChangeAspect="1"/>
          </p:cNvPicPr>
          <p:nvPr/>
        </p:nvPicPr>
        <p:blipFill>
          <a:blip r:embed="rId3"/>
          <a:stretch>
            <a:fillRect/>
          </a:stretch>
        </p:blipFill>
        <p:spPr>
          <a:xfrm>
            <a:off x="327334" y="1338527"/>
            <a:ext cx="7884476" cy="747499"/>
          </a:xfrm>
          <a:prstGeom prst="rect">
            <a:avLst/>
          </a:prstGeom>
        </p:spPr>
      </p:pic>
    </p:spTree>
    <p:extLst>
      <p:ext uri="{BB962C8B-B14F-4D97-AF65-F5344CB8AC3E}">
        <p14:creationId xmlns:p14="http://schemas.microsoft.com/office/powerpoint/2010/main" val="389711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94D29A-B2B6-C934-29AC-068B18116E4A}"/>
              </a:ext>
            </a:extLst>
          </p:cNvPr>
          <p:cNvSpPr>
            <a:spLocks noGrp="1"/>
          </p:cNvSpPr>
          <p:nvPr>
            <p:ph type="body" sz="quarter" idx="17"/>
          </p:nvPr>
        </p:nvSpPr>
        <p:spPr/>
        <p:txBody>
          <a:bodyPr/>
          <a:lstStyle/>
          <a:p>
            <a:r>
              <a:rPr lang="en-US">
                <a:cs typeface="Arial"/>
              </a:rPr>
              <a:t>Agenda</a:t>
            </a:r>
          </a:p>
        </p:txBody>
      </p:sp>
      <p:sp>
        <p:nvSpPr>
          <p:cNvPr id="5" name="Slide Number Placeholder 4">
            <a:extLst>
              <a:ext uri="{FF2B5EF4-FFF2-40B4-BE49-F238E27FC236}">
                <a16:creationId xmlns:a16="http://schemas.microsoft.com/office/drawing/2014/main" id="{21FB0A45-84EE-895F-E03E-2DA135CD16F3}"/>
              </a:ext>
            </a:extLst>
          </p:cNvPr>
          <p:cNvSpPr>
            <a:spLocks noGrp="1"/>
          </p:cNvSpPr>
          <p:nvPr>
            <p:ph type="sldNum" sz="quarter" idx="4"/>
          </p:nvPr>
        </p:nvSpPr>
        <p:spPr/>
        <p:txBody>
          <a:bodyPr/>
          <a:lstStyle/>
          <a:p>
            <a:fld id="{E8A74B61-50D3-3946-8366-1E447A2A8431}" type="slidenum">
              <a:rPr lang="en-US" smtClean="0"/>
              <a:pPr/>
              <a:t>3</a:t>
            </a:fld>
            <a:endParaRPr lang="en-US"/>
          </a:p>
        </p:txBody>
      </p:sp>
      <p:graphicFrame>
        <p:nvGraphicFramePr>
          <p:cNvPr id="2" name="Table 1">
            <a:extLst>
              <a:ext uri="{FF2B5EF4-FFF2-40B4-BE49-F238E27FC236}">
                <a16:creationId xmlns:a16="http://schemas.microsoft.com/office/drawing/2014/main" id="{3607E8F3-F2E7-E399-5EEE-E9A09BAF07B3}"/>
              </a:ext>
            </a:extLst>
          </p:cNvPr>
          <p:cNvGraphicFramePr>
            <a:graphicFrameLocks noGrp="1"/>
          </p:cNvGraphicFramePr>
          <p:nvPr>
            <p:extLst>
              <p:ext uri="{D42A27DB-BD31-4B8C-83A1-F6EECF244321}">
                <p14:modId xmlns:p14="http://schemas.microsoft.com/office/powerpoint/2010/main" val="2051220812"/>
              </p:ext>
            </p:extLst>
          </p:nvPr>
        </p:nvGraphicFramePr>
        <p:xfrm>
          <a:off x="430092" y="1252819"/>
          <a:ext cx="8342950" cy="2679063"/>
        </p:xfrm>
        <a:graphic>
          <a:graphicData uri="http://schemas.openxmlformats.org/drawingml/2006/table">
            <a:tbl>
              <a:tblPr firstRow="1" bandRow="1">
                <a:tableStyleId>{5C22544A-7EE6-4342-B048-85BDC9FD1C3A}</a:tableStyleId>
              </a:tblPr>
              <a:tblGrid>
                <a:gridCol w="2385825">
                  <a:extLst>
                    <a:ext uri="{9D8B030D-6E8A-4147-A177-3AD203B41FA5}">
                      <a16:colId xmlns:a16="http://schemas.microsoft.com/office/drawing/2014/main" val="3468758547"/>
                    </a:ext>
                  </a:extLst>
                </a:gridCol>
                <a:gridCol w="5957125">
                  <a:extLst>
                    <a:ext uri="{9D8B030D-6E8A-4147-A177-3AD203B41FA5}">
                      <a16:colId xmlns:a16="http://schemas.microsoft.com/office/drawing/2014/main" val="1004024365"/>
                    </a:ext>
                  </a:extLst>
                </a:gridCol>
              </a:tblGrid>
              <a:tr h="596316">
                <a:tc>
                  <a:txBody>
                    <a:bodyPr/>
                    <a:lstStyle/>
                    <a:p>
                      <a:r>
                        <a:rPr lang="en-US"/>
                        <a:t>Contributor</a:t>
                      </a:r>
                      <a:endParaRPr lang="en-US" err="1"/>
                    </a:p>
                  </a:txBody>
                  <a:tcPr/>
                </a:tc>
                <a:tc>
                  <a:txBody>
                    <a:bodyPr/>
                    <a:lstStyle/>
                    <a:p>
                      <a:r>
                        <a:rPr lang="en-US"/>
                        <a:t>Item</a:t>
                      </a:r>
                    </a:p>
                  </a:txBody>
                  <a:tcPr/>
                </a:tc>
                <a:extLst>
                  <a:ext uri="{0D108BD9-81ED-4DB2-BD59-A6C34878D82A}">
                    <a16:rowId xmlns:a16="http://schemas.microsoft.com/office/drawing/2014/main" val="378584780"/>
                  </a:ext>
                </a:extLst>
              </a:tr>
              <a:tr h="1015947">
                <a:tc>
                  <a:txBody>
                    <a:bodyPr/>
                    <a:lstStyle/>
                    <a:p>
                      <a:r>
                        <a:rPr lang="en-US"/>
                        <a:t>Christine Ouellette</a:t>
                      </a:r>
                    </a:p>
                  </a:txBody>
                  <a:tcPr/>
                </a:tc>
                <a:tc>
                  <a:txBody>
                    <a:bodyPr/>
                    <a:lstStyle/>
                    <a:p>
                      <a:pPr marL="285750" lvl="0" indent="-285750">
                        <a:buFont typeface="Arial"/>
                        <a:buChar char="•"/>
                      </a:pPr>
                      <a:r>
                        <a:rPr lang="en-US" sz="1600"/>
                        <a:t>Tier Re-attestation Updates</a:t>
                      </a:r>
                    </a:p>
                    <a:p>
                      <a:pPr marL="285750" lvl="0" indent="-285750">
                        <a:buFont typeface="Arial"/>
                        <a:buChar char="•"/>
                      </a:pPr>
                      <a:r>
                        <a:rPr lang="en-US" sz="1600"/>
                        <a:t>Tiering Timeline </a:t>
                      </a:r>
                    </a:p>
                    <a:p>
                      <a:pPr marL="285750" lvl="0" indent="-285750">
                        <a:buFont typeface="Arial"/>
                        <a:buChar char="•"/>
                      </a:pPr>
                      <a:r>
                        <a:rPr lang="en-US" sz="1600" b="0" i="0" u="none" strike="noStrike" noProof="0" dirty="0">
                          <a:solidFill>
                            <a:srgbClr val="000000"/>
                          </a:solidFill>
                          <a:latin typeface="Arial"/>
                        </a:rPr>
                        <a:t>MH ACO Add/Drop Period</a:t>
                      </a:r>
                      <a:endParaRPr lang="en-US" sz="1600" dirty="0"/>
                    </a:p>
                  </a:txBody>
                  <a:tcPr/>
                </a:tc>
                <a:extLst>
                  <a:ext uri="{0D108BD9-81ED-4DB2-BD59-A6C34878D82A}">
                    <a16:rowId xmlns:a16="http://schemas.microsoft.com/office/drawing/2014/main" val="1382769196"/>
                  </a:ext>
                </a:extLst>
              </a:tr>
              <a:tr h="1015947">
                <a:tc>
                  <a:txBody>
                    <a:bodyPr/>
                    <a:lstStyle/>
                    <a:p>
                      <a:r>
                        <a:rPr lang="en-US"/>
                        <a:t>Kat Koch</a:t>
                      </a:r>
                    </a:p>
                    <a:p>
                      <a:pPr lvl="0">
                        <a:buNone/>
                      </a:pPr>
                      <a:r>
                        <a:rPr lang="en-US"/>
                        <a:t>Alanna Daley</a:t>
                      </a:r>
                    </a:p>
                  </a:txBody>
                  <a:tcPr/>
                </a:tc>
                <a:tc>
                  <a:txBody>
                    <a:bodyPr/>
                    <a:lstStyle/>
                    <a:p>
                      <a:pPr marL="285750" lvl="0" indent="-285750">
                        <a:buFont typeface="Arial"/>
                        <a:buChar char="•"/>
                      </a:pPr>
                      <a:r>
                        <a:rPr lang="en-US" sz="1600" kern="1200" err="1">
                          <a:solidFill>
                            <a:schemeClr val="dk1"/>
                          </a:solidFill>
                          <a:latin typeface="+mn-lt"/>
                          <a:ea typeface="+mn-ea"/>
                          <a:cs typeface="+mn-cs"/>
                        </a:rPr>
                        <a:t>WellSense</a:t>
                      </a:r>
                      <a:r>
                        <a:rPr lang="en-US" sz="1600" kern="1200">
                          <a:solidFill>
                            <a:schemeClr val="dk1"/>
                          </a:solidFill>
                          <a:latin typeface="+mn-lt"/>
                          <a:ea typeface="+mn-ea"/>
                          <a:cs typeface="+mn-cs"/>
                        </a:rPr>
                        <a:t> PC </a:t>
                      </a:r>
                      <a:r>
                        <a:rPr lang="en-US" sz="1600" kern="1200" err="1">
                          <a:solidFill>
                            <a:schemeClr val="dk1"/>
                          </a:solidFill>
                          <a:latin typeface="+mn-lt"/>
                          <a:ea typeface="+mn-ea"/>
                          <a:cs typeface="+mn-cs"/>
                        </a:rPr>
                        <a:t>Subcap</a:t>
                      </a:r>
                      <a:r>
                        <a:rPr lang="en-US" sz="1600" kern="1200">
                          <a:solidFill>
                            <a:schemeClr val="dk1"/>
                          </a:solidFill>
                          <a:latin typeface="+mn-lt"/>
                          <a:ea typeface="+mn-ea"/>
                          <a:cs typeface="+mn-cs"/>
                        </a:rPr>
                        <a:t> Manual</a:t>
                      </a:r>
                    </a:p>
                    <a:p>
                      <a:pPr marL="285750" lvl="0" indent="-285750">
                        <a:buFont typeface="Arial"/>
                        <a:buChar char="•"/>
                      </a:pPr>
                      <a:r>
                        <a:rPr lang="en-US" sz="1600" kern="1200">
                          <a:solidFill>
                            <a:schemeClr val="dk1"/>
                          </a:solidFill>
                          <a:latin typeface="+mn-lt"/>
                          <a:ea typeface="+mn-ea"/>
                          <a:cs typeface="+mn-cs"/>
                        </a:rPr>
                        <a:t>SDOH Screening Tools</a:t>
                      </a:r>
                    </a:p>
                    <a:p>
                      <a:pPr marL="285750" lvl="0" indent="-285750">
                        <a:buFont typeface="Arial"/>
                        <a:buChar char="•"/>
                      </a:pPr>
                      <a:r>
                        <a:rPr lang="en-US" sz="1600" kern="1200" dirty="0">
                          <a:solidFill>
                            <a:schemeClr val="dk1"/>
                          </a:solidFill>
                          <a:latin typeface="+mn-lt"/>
                          <a:ea typeface="+mn-ea"/>
                          <a:cs typeface="+mn-cs"/>
                        </a:rPr>
                        <a:t>MH AEQIP HRSN Measure Updates</a:t>
                      </a:r>
                    </a:p>
                    <a:p>
                      <a:pPr marL="285750" lvl="0" indent="-285750">
                        <a:buFont typeface="Arial"/>
                        <a:buChar char="•"/>
                      </a:pPr>
                      <a:r>
                        <a:rPr lang="en-US" sz="1600" kern="1200">
                          <a:solidFill>
                            <a:schemeClr val="dk1"/>
                          </a:solidFill>
                          <a:latin typeface="+mn-lt"/>
                          <a:ea typeface="+mn-ea"/>
                          <a:cs typeface="+mn-cs"/>
                        </a:rPr>
                        <a:t>Closing</a:t>
                      </a:r>
                    </a:p>
                  </a:txBody>
                  <a:tcPr/>
                </a:tc>
                <a:extLst>
                  <a:ext uri="{0D108BD9-81ED-4DB2-BD59-A6C34878D82A}">
                    <a16:rowId xmlns:a16="http://schemas.microsoft.com/office/drawing/2014/main" val="2167192025"/>
                  </a:ext>
                </a:extLst>
              </a:tr>
            </a:tbl>
          </a:graphicData>
        </a:graphic>
      </p:graphicFrame>
    </p:spTree>
    <p:extLst>
      <p:ext uri="{BB962C8B-B14F-4D97-AF65-F5344CB8AC3E}">
        <p14:creationId xmlns:p14="http://schemas.microsoft.com/office/powerpoint/2010/main" val="2434365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368844" y="4099315"/>
            <a:ext cx="8347349" cy="1072860"/>
          </a:xfrm>
        </p:spPr>
        <p:txBody>
          <a:bodyPr/>
          <a:lstStyle/>
          <a:p>
            <a:r>
              <a:rPr lang="en-US">
                <a:cs typeface="Arial"/>
              </a:rPr>
              <a:t>PY2/3 Tier Planning</a:t>
            </a:r>
            <a:endParaRPr lang="en-US"/>
          </a:p>
        </p:txBody>
      </p:sp>
      <p:sp>
        <p:nvSpPr>
          <p:cNvPr id="3" name="TextBox 2">
            <a:extLst>
              <a:ext uri="{FF2B5EF4-FFF2-40B4-BE49-F238E27FC236}">
                <a16:creationId xmlns:a16="http://schemas.microsoft.com/office/drawing/2014/main" id="{A7D23709-AB63-5BBF-3D5E-AB2BDBC7A4FD}"/>
              </a:ext>
            </a:extLst>
          </p:cNvPr>
          <p:cNvSpPr txBox="1"/>
          <p:nvPr/>
        </p:nvSpPr>
        <p:spPr>
          <a:xfrm>
            <a:off x="368818" y="5387264"/>
            <a:ext cx="2864251"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solidFill>
                  <a:schemeClr val="bg1"/>
                </a:solidFill>
                <a:cs typeface="Arial"/>
              </a:rPr>
              <a:t>Christine Ouellette</a:t>
            </a:r>
          </a:p>
        </p:txBody>
      </p:sp>
    </p:spTree>
    <p:extLst>
      <p:ext uri="{BB962C8B-B14F-4D97-AF65-F5344CB8AC3E}">
        <p14:creationId xmlns:p14="http://schemas.microsoft.com/office/powerpoint/2010/main" val="106251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313097" y="1347195"/>
            <a:ext cx="8519981" cy="4672042"/>
          </a:xfrm>
        </p:spPr>
        <p:txBody>
          <a:bodyPr/>
          <a:lstStyle/>
          <a:p>
            <a:pPr marL="257175" indent="-257175">
              <a:buFont typeface="Arial,Sans-Serif" panose="020B0604020202020204" pitchFamily="34" charset="0"/>
              <a:buChar char="•"/>
            </a:pPr>
            <a:r>
              <a:rPr lang="en-US" sz="1500">
                <a:cs typeface="Arial"/>
              </a:rPr>
              <a:t>We encourage practices to </a:t>
            </a:r>
            <a:r>
              <a:rPr lang="en-US" sz="1500" b="1" i="1">
                <a:cs typeface="Arial"/>
              </a:rPr>
              <a:t>continue filling out tracking grids</a:t>
            </a:r>
            <a:r>
              <a:rPr lang="en-US" sz="1500">
                <a:cs typeface="Arial"/>
              </a:rPr>
              <a:t> and reviewing the Tiering Requirement workflows. </a:t>
            </a:r>
            <a:endParaRPr lang="en-US">
              <a:cs typeface="Arial"/>
            </a:endParaRPr>
          </a:p>
          <a:p>
            <a:pPr marL="257175" indent="-257175">
              <a:buFont typeface="Arial,Sans-Serif" panose="020B0604020202020204" pitchFamily="34" charset="0"/>
              <a:buChar char="•"/>
            </a:pPr>
            <a:r>
              <a:rPr lang="en-US" sz="1500">
                <a:cs typeface="Arial"/>
              </a:rPr>
              <a:t>MassHealth may conduct Tier Compliance Audits on quarterly basis rather than annually in the remaining years of the MH ACO. More information on the audit schedule will be shared as we receive it. </a:t>
            </a:r>
            <a:endParaRPr lang="en-US">
              <a:cs typeface="Arial"/>
            </a:endParaRPr>
          </a:p>
          <a:p>
            <a:pPr marL="257175" indent="-257175">
              <a:buFont typeface="Arial,Sans-Serif" panose="020B0604020202020204" pitchFamily="34" charset="0"/>
              <a:buChar char="•"/>
            </a:pPr>
            <a:r>
              <a:rPr lang="en-US" sz="1500">
                <a:cs typeface="Arial"/>
              </a:rPr>
              <a:t>Practices that were audited in 2023 may be audited again in 2024.  </a:t>
            </a:r>
          </a:p>
          <a:p>
            <a:pPr marL="257175" indent="-257175">
              <a:buFont typeface="Arial,Sans-Serif" panose="020B0604020202020204" pitchFamily="34" charset="0"/>
              <a:buChar char="•"/>
            </a:pPr>
            <a:r>
              <a:rPr lang="en-US" sz="1500">
                <a:cs typeface="Arial"/>
              </a:rPr>
              <a:t>Practices that</a:t>
            </a:r>
            <a:r>
              <a:rPr lang="en-US" sz="1500" i="1">
                <a:cs typeface="Arial"/>
              </a:rPr>
              <a:t> </a:t>
            </a:r>
            <a:r>
              <a:rPr lang="en-US" sz="1500" b="1" i="1">
                <a:cs typeface="Arial"/>
              </a:rPr>
              <a:t>were not</a:t>
            </a:r>
            <a:r>
              <a:rPr lang="en-US" sz="1500">
                <a:cs typeface="Arial"/>
              </a:rPr>
              <a:t> audited this past cycle and </a:t>
            </a:r>
            <a:r>
              <a:rPr lang="en-US" sz="1500" b="1" i="1">
                <a:cs typeface="Arial"/>
              </a:rPr>
              <a:t>did not re-attest</a:t>
            </a:r>
            <a:r>
              <a:rPr lang="en-US" sz="1500">
                <a:cs typeface="Arial"/>
              </a:rPr>
              <a:t> to a higher tier for 2024 may still be selected for an audit in 2024.</a:t>
            </a:r>
          </a:p>
          <a:p>
            <a:pPr marL="257175" indent="-257175">
              <a:buFont typeface="Arial,Sans-Serif" panose="020B0604020202020204" pitchFamily="34" charset="0"/>
              <a:buChar char="•"/>
            </a:pPr>
            <a:r>
              <a:rPr lang="en-US" sz="1500">
                <a:cs typeface="Arial"/>
              </a:rPr>
              <a:t>Practices that will be changing the population that they serve </a:t>
            </a:r>
            <a:r>
              <a:rPr lang="en-US" sz="1500" b="1" i="1">
                <a:cs typeface="Arial"/>
              </a:rPr>
              <a:t>may have to resubmit Appendix K</a:t>
            </a:r>
            <a:r>
              <a:rPr lang="en-US" sz="1500">
                <a:cs typeface="Arial"/>
              </a:rPr>
              <a:t> with the updated practice demographics. This question is outstanding to the State. </a:t>
            </a:r>
          </a:p>
          <a:p>
            <a:pPr marL="257175" indent="-257175">
              <a:buFont typeface="Arial,Sans-Serif" panose="020B0604020202020204" pitchFamily="34" charset="0"/>
              <a:buChar char="•"/>
            </a:pPr>
            <a:endParaRPr lang="en-US" sz="1500">
              <a:cs typeface="Arial"/>
            </a:endParaRPr>
          </a:p>
          <a:p>
            <a:endParaRPr lang="en-US" sz="1500">
              <a:cs typeface="Arial"/>
            </a:endParaRPr>
          </a:p>
          <a:p>
            <a:endParaRPr lang="en-US" sz="1425">
              <a:cs typeface="Arial"/>
            </a:endParaRPr>
          </a:p>
          <a:p>
            <a:endParaRPr lang="en-GB" sz="1425">
              <a:cs typeface="Arial"/>
            </a:endParaRP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pPr/>
              <a:t>5</a:t>
            </a:fld>
            <a:endParaRPr lang="en-US"/>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a:xfrm>
            <a:off x="421594" y="629133"/>
            <a:ext cx="8280401" cy="568321"/>
          </a:xfrm>
        </p:spPr>
        <p:txBody>
          <a:bodyPr/>
          <a:lstStyle/>
          <a:p>
            <a:endParaRPr lang="en-GB"/>
          </a:p>
          <a:p>
            <a:r>
              <a:rPr lang="en-GB"/>
              <a:t>2024 Tiering Expectations</a:t>
            </a:r>
            <a:endParaRPr lang="en-GB">
              <a:cs typeface="Arial"/>
            </a:endParaRPr>
          </a:p>
        </p:txBody>
      </p:sp>
    </p:spTree>
    <p:extLst>
      <p:ext uri="{BB962C8B-B14F-4D97-AF65-F5344CB8AC3E}">
        <p14:creationId xmlns:p14="http://schemas.microsoft.com/office/powerpoint/2010/main" val="124447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3D70C68-0D99-4ABA-9C79-08516E7D7B06}"/>
              </a:ext>
            </a:extLst>
          </p:cNvPr>
          <p:cNvSpPr>
            <a:spLocks noGrp="1"/>
          </p:cNvSpPr>
          <p:nvPr>
            <p:ph idx="1"/>
          </p:nvPr>
        </p:nvSpPr>
        <p:spPr>
          <a:xfrm>
            <a:off x="431030" y="1274066"/>
            <a:ext cx="8364547" cy="5349495"/>
          </a:xfrm>
        </p:spPr>
        <p:txBody>
          <a:bodyPr/>
          <a:lstStyle/>
          <a:p>
            <a:pPr marL="171450" indent="-171450" fontAlgn="base">
              <a:buChar char="•"/>
            </a:pPr>
            <a:r>
              <a:rPr lang="en-US" sz="1400">
                <a:solidFill>
                  <a:srgbClr val="002060"/>
                </a:solidFill>
                <a:cs typeface="Arial"/>
              </a:rPr>
              <a:t>4 Practices Up-Tiered to Tier 2 in July of 2023</a:t>
            </a:r>
            <a:endParaRPr lang="en-US" sz="1400">
              <a:solidFill>
                <a:srgbClr val="183E75"/>
              </a:solidFill>
              <a:cs typeface="Arial"/>
            </a:endParaRPr>
          </a:p>
          <a:p>
            <a:pPr marL="171450" indent="-171450">
              <a:buChar char="•"/>
            </a:pPr>
            <a:r>
              <a:rPr lang="en-US" sz="1400">
                <a:solidFill>
                  <a:srgbClr val="002060"/>
                </a:solidFill>
                <a:cs typeface="Arial"/>
              </a:rPr>
              <a:t>2 additional practices Up-Tiered in January, effective July 2024</a:t>
            </a:r>
          </a:p>
          <a:p>
            <a:pPr marL="171450" indent="-171450">
              <a:buChar char="•"/>
            </a:pPr>
            <a:r>
              <a:rPr lang="en-US" sz="1400">
                <a:solidFill>
                  <a:srgbClr val="002060"/>
                </a:solidFill>
                <a:cs typeface="Arial"/>
              </a:rPr>
              <a:t>2 practices will be joining the ACO at Tier 1, effective July 2024</a:t>
            </a:r>
          </a:p>
          <a:p>
            <a:pPr marL="171450" indent="-171450">
              <a:buChar char="•"/>
            </a:pPr>
            <a:endParaRPr lang="en-US" sz="1400">
              <a:solidFill>
                <a:srgbClr val="002060"/>
              </a:solidFill>
              <a:highlight>
                <a:srgbClr val="FFFF00"/>
              </a:highlight>
              <a:cs typeface="Arial"/>
            </a:endParaRPr>
          </a:p>
          <a:p>
            <a:r>
              <a:rPr lang="en-US" sz="1400">
                <a:solidFill>
                  <a:srgbClr val="002060"/>
                </a:solidFill>
                <a:cs typeface="Arial"/>
              </a:rPr>
              <a:t>For practices interested in changing their tier designation MH has indicated that the next opportunity is in the summer of 2024. </a:t>
            </a:r>
          </a:p>
          <a:p>
            <a:pPr marL="171450" indent="-171450">
              <a:buFont typeface="Arial" panose="020B0604020202020204" pitchFamily="34" charset="0"/>
              <a:buChar char="•"/>
            </a:pPr>
            <a:r>
              <a:rPr lang="en-US" sz="1400">
                <a:solidFill>
                  <a:srgbClr val="002060"/>
                </a:solidFill>
                <a:cs typeface="Arial"/>
              </a:rPr>
              <a:t>Payment for these practices' new tier will begin in January 2025. </a:t>
            </a:r>
          </a:p>
          <a:p>
            <a:pPr marL="171450" indent="-171450">
              <a:buFont typeface="Arial" panose="020B0604020202020204" pitchFamily="34" charset="0"/>
              <a:buChar char="•"/>
            </a:pPr>
            <a:r>
              <a:rPr lang="en-US" sz="1400">
                <a:solidFill>
                  <a:srgbClr val="002060"/>
                </a:solidFill>
                <a:cs typeface="Arial"/>
              </a:rPr>
              <a:t>BILHPN Tiering Support invites practices to reach out if interested in discussing up-tiering opportunities.</a:t>
            </a:r>
          </a:p>
        </p:txBody>
      </p:sp>
      <p:sp>
        <p:nvSpPr>
          <p:cNvPr id="7" name="Slide Number Placeholder 6">
            <a:extLst>
              <a:ext uri="{FF2B5EF4-FFF2-40B4-BE49-F238E27FC236}">
                <a16:creationId xmlns:a16="http://schemas.microsoft.com/office/drawing/2014/main" id="{9143AA6F-9177-47D8-9D1E-FBBACD6F0865}"/>
              </a:ext>
            </a:extLst>
          </p:cNvPr>
          <p:cNvSpPr>
            <a:spLocks noGrp="1"/>
          </p:cNvSpPr>
          <p:nvPr>
            <p:ph type="sldNum" sz="quarter" idx="4"/>
          </p:nvPr>
        </p:nvSpPr>
        <p:spPr/>
        <p:txBody>
          <a:bodyPr/>
          <a:lstStyle/>
          <a:p>
            <a:fld id="{E8A74B61-50D3-3946-8366-1E447A2A8431}" type="slidenum">
              <a:rPr lang="en-US" smtClean="0">
                <a:solidFill>
                  <a:srgbClr val="002060"/>
                </a:solidFill>
              </a:rPr>
              <a:pPr/>
              <a:t>6</a:t>
            </a:fld>
            <a:endParaRPr lang="en-US">
              <a:solidFill>
                <a:srgbClr val="002060"/>
              </a:solidFill>
            </a:endParaRPr>
          </a:p>
        </p:txBody>
      </p:sp>
      <p:sp>
        <p:nvSpPr>
          <p:cNvPr id="6" name="Text Placeholder 5">
            <a:extLst>
              <a:ext uri="{FF2B5EF4-FFF2-40B4-BE49-F238E27FC236}">
                <a16:creationId xmlns:a16="http://schemas.microsoft.com/office/drawing/2014/main" id="{AA9573B4-FDF8-460B-8B4F-8A09830FE47D}"/>
              </a:ext>
            </a:extLst>
          </p:cNvPr>
          <p:cNvSpPr>
            <a:spLocks noGrp="1"/>
          </p:cNvSpPr>
          <p:nvPr>
            <p:ph type="body" sz="quarter" idx="18"/>
          </p:nvPr>
        </p:nvSpPr>
        <p:spPr>
          <a:xfrm>
            <a:off x="403669" y="384582"/>
            <a:ext cx="8280401" cy="757761"/>
          </a:xfrm>
        </p:spPr>
        <p:txBody>
          <a:bodyPr vert="horz" lIns="0" tIns="0" rIns="0" bIns="0" rtlCol="0" anchor="b" anchorCtr="0">
            <a:noAutofit/>
          </a:bodyPr>
          <a:lstStyle/>
          <a:p>
            <a:endParaRPr lang="en-GB">
              <a:solidFill>
                <a:srgbClr val="002060"/>
              </a:solidFill>
            </a:endParaRPr>
          </a:p>
          <a:p>
            <a:r>
              <a:rPr lang="en-GB" dirty="0" err="1">
                <a:solidFill>
                  <a:srgbClr val="002060"/>
                </a:solidFill>
              </a:rPr>
              <a:t>Reattestation</a:t>
            </a:r>
            <a:r>
              <a:rPr lang="en-GB" dirty="0">
                <a:solidFill>
                  <a:srgbClr val="002060"/>
                </a:solidFill>
              </a:rPr>
              <a:t> Timeline</a:t>
            </a:r>
            <a:endParaRPr lang="en-GB" dirty="0">
              <a:solidFill>
                <a:srgbClr val="002060"/>
              </a:solidFill>
              <a:cs typeface="Arial"/>
            </a:endParaRPr>
          </a:p>
        </p:txBody>
      </p:sp>
      <p:grpSp>
        <p:nvGrpSpPr>
          <p:cNvPr id="34" name="Group 33">
            <a:extLst>
              <a:ext uri="{FF2B5EF4-FFF2-40B4-BE49-F238E27FC236}">
                <a16:creationId xmlns:a16="http://schemas.microsoft.com/office/drawing/2014/main" id="{1C4AE193-7181-DB92-684E-FCD5D7A0A825}"/>
              </a:ext>
            </a:extLst>
          </p:cNvPr>
          <p:cNvGrpSpPr/>
          <p:nvPr/>
        </p:nvGrpSpPr>
        <p:grpSpPr>
          <a:xfrm>
            <a:off x="458450" y="4159779"/>
            <a:ext cx="8309828" cy="2233272"/>
            <a:chOff x="430308" y="4261235"/>
            <a:chExt cx="8309828" cy="2233272"/>
          </a:xfrm>
        </p:grpSpPr>
        <p:cxnSp>
          <p:nvCxnSpPr>
            <p:cNvPr id="2" name="Straight Arrow Connector 1">
              <a:extLst>
                <a:ext uri="{FF2B5EF4-FFF2-40B4-BE49-F238E27FC236}">
                  <a16:creationId xmlns:a16="http://schemas.microsoft.com/office/drawing/2014/main" id="{D9E8B40E-2978-CE77-E3C8-E0155ADC32C0}"/>
                </a:ext>
              </a:extLst>
            </p:cNvPr>
            <p:cNvCxnSpPr/>
            <p:nvPr/>
          </p:nvCxnSpPr>
          <p:spPr>
            <a:xfrm>
              <a:off x="430308" y="5313269"/>
              <a:ext cx="8283386" cy="38661"/>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1B00463-0999-7F39-9B48-6B46C0FFC555}"/>
                </a:ext>
              </a:extLst>
            </p:cNvPr>
            <p:cNvGrpSpPr/>
            <p:nvPr/>
          </p:nvGrpSpPr>
          <p:grpSpPr>
            <a:xfrm>
              <a:off x="519191" y="4679102"/>
              <a:ext cx="1230999" cy="938643"/>
              <a:chOff x="2794088" y="5163836"/>
              <a:chExt cx="1641332" cy="1251523"/>
            </a:xfrm>
          </p:grpSpPr>
          <p:cxnSp>
            <p:nvCxnSpPr>
              <p:cNvPr id="13" name="Straight Arrow Connector 12">
                <a:extLst>
                  <a:ext uri="{FF2B5EF4-FFF2-40B4-BE49-F238E27FC236}">
                    <a16:creationId xmlns:a16="http://schemas.microsoft.com/office/drawing/2014/main" id="{2825C723-4851-7E92-0893-B0E99638FC7F}"/>
                  </a:ext>
                </a:extLst>
              </p:cNvPr>
              <p:cNvCxnSpPr>
                <a:cxnSpLocks/>
              </p:cNvCxnSpPr>
              <p:nvPr/>
            </p:nvCxnSpPr>
            <p:spPr>
              <a:xfrm flipH="1">
                <a:off x="3569632" y="5635998"/>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518255-B213-27B3-019F-8CDD294073C9}"/>
                  </a:ext>
                </a:extLst>
              </p:cNvPr>
              <p:cNvSpPr txBox="1"/>
              <p:nvPr/>
            </p:nvSpPr>
            <p:spPr>
              <a:xfrm>
                <a:off x="2794088" y="5163836"/>
                <a:ext cx="1489779" cy="4616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 2024 Tier payments begin</a:t>
                </a:r>
                <a:endParaRPr lang="en-US" sz="1350">
                  <a:solidFill>
                    <a:srgbClr val="002060"/>
                  </a:solidFill>
                  <a:cs typeface="Arial"/>
                </a:endParaRPr>
              </a:p>
            </p:txBody>
          </p:sp>
          <p:sp>
            <p:nvSpPr>
              <p:cNvPr id="15" name="TextBox 14">
                <a:extLst>
                  <a:ext uri="{FF2B5EF4-FFF2-40B4-BE49-F238E27FC236}">
                    <a16:creationId xmlns:a16="http://schemas.microsoft.com/office/drawing/2014/main" id="{F6A41571-1777-DC50-38AC-5FB08D9E002E}"/>
                  </a:ext>
                </a:extLst>
              </p:cNvPr>
              <p:cNvSpPr txBox="1"/>
              <p:nvPr/>
            </p:nvSpPr>
            <p:spPr>
              <a:xfrm>
                <a:off x="2872200" y="6107582"/>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Jan 1, 2024</a:t>
                </a:r>
              </a:p>
            </p:txBody>
          </p:sp>
        </p:grpSp>
        <p:grpSp>
          <p:nvGrpSpPr>
            <p:cNvPr id="19" name="Group 18">
              <a:extLst>
                <a:ext uri="{FF2B5EF4-FFF2-40B4-BE49-F238E27FC236}">
                  <a16:creationId xmlns:a16="http://schemas.microsoft.com/office/drawing/2014/main" id="{B1937248-40A3-FEFF-1FEF-73A9C6DAA855}"/>
                </a:ext>
              </a:extLst>
            </p:cNvPr>
            <p:cNvGrpSpPr/>
            <p:nvPr/>
          </p:nvGrpSpPr>
          <p:grpSpPr>
            <a:xfrm flipV="1">
              <a:off x="1605921" y="5355920"/>
              <a:ext cx="6038885" cy="917365"/>
              <a:chOff x="4633632" y="5417271"/>
              <a:chExt cx="3496235" cy="459116"/>
            </a:xfrm>
          </p:grpSpPr>
          <p:sp>
            <p:nvSpPr>
              <p:cNvPr id="16" name="Right Brace 15">
                <a:extLst>
                  <a:ext uri="{FF2B5EF4-FFF2-40B4-BE49-F238E27FC236}">
                    <a16:creationId xmlns:a16="http://schemas.microsoft.com/office/drawing/2014/main" id="{866B8548-4AD1-1B74-77E5-37FA06B4011B}"/>
                  </a:ext>
                </a:extLst>
              </p:cNvPr>
              <p:cNvSpPr/>
              <p:nvPr/>
            </p:nvSpPr>
            <p:spPr>
              <a:xfrm rot="16200000">
                <a:off x="6218046" y="3964566"/>
                <a:ext cx="327407" cy="3496235"/>
              </a:xfrm>
              <a:prstGeom prst="righ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002060"/>
                  </a:solidFill>
                </a:endParaRPr>
              </a:p>
            </p:txBody>
          </p:sp>
          <p:sp>
            <p:nvSpPr>
              <p:cNvPr id="18" name="TextBox 17">
                <a:extLst>
                  <a:ext uri="{FF2B5EF4-FFF2-40B4-BE49-F238E27FC236}">
                    <a16:creationId xmlns:a16="http://schemas.microsoft.com/office/drawing/2014/main" id="{388AC876-F723-484A-7C16-DE4BAFFB0BE2}"/>
                  </a:ext>
                </a:extLst>
              </p:cNvPr>
              <p:cNvSpPr txBox="1"/>
              <p:nvPr/>
            </p:nvSpPr>
            <p:spPr>
              <a:xfrm rot="10800000">
                <a:off x="5396641" y="5417271"/>
                <a:ext cx="2017058" cy="103973"/>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Potential audit period for all ACO practices</a:t>
                </a:r>
              </a:p>
            </p:txBody>
          </p:sp>
        </p:grpSp>
        <p:grpSp>
          <p:nvGrpSpPr>
            <p:cNvPr id="10" name="Group 9">
              <a:extLst>
                <a:ext uri="{FF2B5EF4-FFF2-40B4-BE49-F238E27FC236}">
                  <a16:creationId xmlns:a16="http://schemas.microsoft.com/office/drawing/2014/main" id="{ABC67071-9B78-E57D-9E7E-23C9FEA81700}"/>
                </a:ext>
              </a:extLst>
            </p:cNvPr>
            <p:cNvGrpSpPr/>
            <p:nvPr/>
          </p:nvGrpSpPr>
          <p:grpSpPr>
            <a:xfrm>
              <a:off x="7378623" y="4545992"/>
              <a:ext cx="1361513" cy="1120913"/>
              <a:chOff x="3040409" y="4918323"/>
              <a:chExt cx="1815351" cy="1494551"/>
            </a:xfrm>
          </p:grpSpPr>
          <p:cxnSp>
            <p:nvCxnSpPr>
              <p:cNvPr id="11" name="Straight Arrow Connector 10">
                <a:extLst>
                  <a:ext uri="{FF2B5EF4-FFF2-40B4-BE49-F238E27FC236}">
                    <a16:creationId xmlns:a16="http://schemas.microsoft.com/office/drawing/2014/main" id="{60FF8AE5-FFE3-AD42-7EB6-73E3E190554A}"/>
                  </a:ext>
                </a:extLst>
              </p:cNvPr>
              <p:cNvCxnSpPr>
                <a:cxnSpLocks/>
              </p:cNvCxnSpPr>
              <p:nvPr/>
            </p:nvCxnSpPr>
            <p:spPr>
              <a:xfrm flipH="1">
                <a:off x="3930148" y="5635998"/>
                <a:ext cx="4483" cy="331695"/>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DC1BBC-9FEC-5DD6-328A-1853EB3EE856}"/>
                  </a:ext>
                </a:extLst>
              </p:cNvPr>
              <p:cNvSpPr txBox="1"/>
              <p:nvPr/>
            </p:nvSpPr>
            <p:spPr>
              <a:xfrm>
                <a:off x="3040409" y="4918323"/>
                <a:ext cx="1815351" cy="64633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Mid-Year '24 Tier Change payments begin</a:t>
                </a:r>
              </a:p>
            </p:txBody>
          </p:sp>
          <p:sp>
            <p:nvSpPr>
              <p:cNvPr id="17" name="TextBox 16">
                <a:extLst>
                  <a:ext uri="{FF2B5EF4-FFF2-40B4-BE49-F238E27FC236}">
                    <a16:creationId xmlns:a16="http://schemas.microsoft.com/office/drawing/2014/main" id="{D03A279E-EB68-AE5F-9C43-528BBB4F28D6}"/>
                  </a:ext>
                </a:extLst>
              </p:cNvPr>
              <p:cNvSpPr txBox="1"/>
              <p:nvPr/>
            </p:nvSpPr>
            <p:spPr>
              <a:xfrm>
                <a:off x="3183556" y="6105097"/>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July 1, 2024</a:t>
                </a:r>
              </a:p>
            </p:txBody>
          </p:sp>
        </p:grpSp>
        <p:sp>
          <p:nvSpPr>
            <p:cNvPr id="22" name="TextBox 21">
              <a:extLst>
                <a:ext uri="{FF2B5EF4-FFF2-40B4-BE49-F238E27FC236}">
                  <a16:creationId xmlns:a16="http://schemas.microsoft.com/office/drawing/2014/main" id="{A3D851C2-9E7B-FEB8-CCD1-EF7B756E4851}"/>
                </a:ext>
              </a:extLst>
            </p:cNvPr>
            <p:cNvSpPr txBox="1"/>
            <p:nvPr/>
          </p:nvSpPr>
          <p:spPr>
            <a:xfrm>
              <a:off x="6485433" y="6148258"/>
              <a:ext cx="196753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Next</a:t>
              </a:r>
              <a:r>
                <a:rPr lang="en-US" sz="900">
                  <a:solidFill>
                    <a:srgbClr val="002060"/>
                  </a:solidFill>
                  <a:ea typeface="+mn-lt"/>
                  <a:cs typeface="+mn-lt"/>
                </a:rPr>
                <a:t> opportunity to change Tier Designation (Tentative)</a:t>
              </a:r>
              <a:endParaRPr lang="en-US" sz="900">
                <a:solidFill>
                  <a:srgbClr val="002060"/>
                </a:solidFill>
                <a:cs typeface="Arial"/>
              </a:endParaRPr>
            </a:p>
          </p:txBody>
        </p:sp>
        <p:grpSp>
          <p:nvGrpSpPr>
            <p:cNvPr id="24" name="Group 23">
              <a:extLst>
                <a:ext uri="{FF2B5EF4-FFF2-40B4-BE49-F238E27FC236}">
                  <a16:creationId xmlns:a16="http://schemas.microsoft.com/office/drawing/2014/main" id="{C21B3319-18E6-40E8-0C7F-15FC1DE40FC0}"/>
                </a:ext>
              </a:extLst>
            </p:cNvPr>
            <p:cNvGrpSpPr/>
            <p:nvPr/>
          </p:nvGrpSpPr>
          <p:grpSpPr>
            <a:xfrm>
              <a:off x="1317929" y="4691398"/>
              <a:ext cx="1731708" cy="926353"/>
              <a:chOff x="2253306" y="5098290"/>
              <a:chExt cx="2309115" cy="1235135"/>
            </a:xfrm>
          </p:grpSpPr>
          <p:cxnSp>
            <p:nvCxnSpPr>
              <p:cNvPr id="25" name="Straight Arrow Connector 24">
                <a:extLst>
                  <a:ext uri="{FF2B5EF4-FFF2-40B4-BE49-F238E27FC236}">
                    <a16:creationId xmlns:a16="http://schemas.microsoft.com/office/drawing/2014/main" id="{137799BA-27E7-8EC3-C2DD-DBECC7FFB029}"/>
                  </a:ext>
                </a:extLst>
              </p:cNvPr>
              <p:cNvCxnSpPr>
                <a:cxnSpLocks/>
              </p:cNvCxnSpPr>
              <p:nvPr/>
            </p:nvCxnSpPr>
            <p:spPr>
              <a:xfrm flipH="1">
                <a:off x="3340196" y="5586837"/>
                <a:ext cx="4483" cy="33169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862EC5-1CBC-1B1C-49E9-7D90845099FE}"/>
                  </a:ext>
                </a:extLst>
              </p:cNvPr>
              <p:cNvSpPr txBox="1"/>
              <p:nvPr/>
            </p:nvSpPr>
            <p:spPr>
              <a:xfrm>
                <a:off x="2253306" y="5098290"/>
                <a:ext cx="2309115" cy="646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RY24 Mid-Year Tier Designation Changes</a:t>
                </a:r>
                <a:endParaRPr lang="en-US"/>
              </a:p>
              <a:p>
                <a:pPr algn="ctr"/>
                <a:endParaRPr lang="en-US" sz="900">
                  <a:solidFill>
                    <a:srgbClr val="002060"/>
                  </a:solidFill>
                  <a:cs typeface="Arial"/>
                </a:endParaRPr>
              </a:p>
            </p:txBody>
          </p:sp>
          <p:sp>
            <p:nvSpPr>
              <p:cNvPr id="27" name="TextBox 26">
                <a:extLst>
                  <a:ext uri="{FF2B5EF4-FFF2-40B4-BE49-F238E27FC236}">
                    <a16:creationId xmlns:a16="http://schemas.microsoft.com/office/drawing/2014/main" id="{C8AA57EE-8B78-FB0E-4F36-041F47598B12}"/>
                  </a:ext>
                </a:extLst>
              </p:cNvPr>
              <p:cNvSpPr txBox="1"/>
              <p:nvPr/>
            </p:nvSpPr>
            <p:spPr>
              <a:xfrm>
                <a:off x="2528045" y="6025648"/>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Feb 13, 2024</a:t>
                </a:r>
                <a:endParaRPr lang="en-US"/>
              </a:p>
            </p:txBody>
          </p:sp>
        </p:grpSp>
        <p:grpSp>
          <p:nvGrpSpPr>
            <p:cNvPr id="28" name="Group 27">
              <a:extLst>
                <a:ext uri="{FF2B5EF4-FFF2-40B4-BE49-F238E27FC236}">
                  <a16:creationId xmlns:a16="http://schemas.microsoft.com/office/drawing/2014/main" id="{23BDFC0C-3179-2205-6EE4-FD16F996D7F1}"/>
                </a:ext>
              </a:extLst>
            </p:cNvPr>
            <p:cNvGrpSpPr/>
            <p:nvPr/>
          </p:nvGrpSpPr>
          <p:grpSpPr>
            <a:xfrm>
              <a:off x="2215121" y="4261235"/>
              <a:ext cx="1731707" cy="1356514"/>
              <a:chOff x="2253306" y="4524743"/>
              <a:chExt cx="2309115" cy="1808682"/>
            </a:xfrm>
          </p:grpSpPr>
          <p:cxnSp>
            <p:nvCxnSpPr>
              <p:cNvPr id="29" name="Straight Arrow Connector 28">
                <a:extLst>
                  <a:ext uri="{FF2B5EF4-FFF2-40B4-BE49-F238E27FC236}">
                    <a16:creationId xmlns:a16="http://schemas.microsoft.com/office/drawing/2014/main" id="{AD738C56-1926-C940-3353-C9718B230058}"/>
                  </a:ext>
                </a:extLst>
              </p:cNvPr>
              <p:cNvCxnSpPr>
                <a:cxnSpLocks/>
              </p:cNvCxnSpPr>
              <p:nvPr/>
            </p:nvCxnSpPr>
            <p:spPr>
              <a:xfrm flipH="1">
                <a:off x="3323809" y="4800260"/>
                <a:ext cx="20871" cy="1151045"/>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D1BF01E-69F4-2D05-2BB8-77AD844FCBBA}"/>
                  </a:ext>
                </a:extLst>
              </p:cNvPr>
              <p:cNvSpPr txBox="1"/>
              <p:nvPr/>
            </p:nvSpPr>
            <p:spPr>
              <a:xfrm>
                <a:off x="2253306" y="4524743"/>
                <a:ext cx="2309115" cy="46166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900">
                    <a:solidFill>
                      <a:srgbClr val="002060"/>
                    </a:solidFill>
                    <a:cs typeface="Arial"/>
                  </a:rPr>
                  <a:t>RY23 Audit Response (HCA)</a:t>
                </a:r>
                <a:endParaRPr lang="en-US"/>
              </a:p>
              <a:p>
                <a:pPr algn="ctr"/>
                <a:endParaRPr lang="en-US" sz="900">
                  <a:solidFill>
                    <a:srgbClr val="002060"/>
                  </a:solidFill>
                  <a:cs typeface="Arial"/>
                </a:endParaRPr>
              </a:p>
            </p:txBody>
          </p:sp>
          <p:sp>
            <p:nvSpPr>
              <p:cNvPr id="31" name="TextBox 30">
                <a:extLst>
                  <a:ext uri="{FF2B5EF4-FFF2-40B4-BE49-F238E27FC236}">
                    <a16:creationId xmlns:a16="http://schemas.microsoft.com/office/drawing/2014/main" id="{A61905BC-E4C0-CACD-9D82-2A014D0C8B85}"/>
                  </a:ext>
                </a:extLst>
              </p:cNvPr>
              <p:cNvSpPr txBox="1"/>
              <p:nvPr/>
            </p:nvSpPr>
            <p:spPr>
              <a:xfrm>
                <a:off x="2609987" y="6025648"/>
                <a:ext cx="1563220" cy="30777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Feb 21, 2024</a:t>
                </a:r>
                <a:endParaRPr lang="en-US"/>
              </a:p>
            </p:txBody>
          </p:sp>
        </p:grpSp>
        <p:sp>
          <p:nvSpPr>
            <p:cNvPr id="33" name="TextBox 32">
              <a:extLst>
                <a:ext uri="{FF2B5EF4-FFF2-40B4-BE49-F238E27FC236}">
                  <a16:creationId xmlns:a16="http://schemas.microsoft.com/office/drawing/2014/main" id="{2BC62081-98E8-9270-3231-2CA3AF9A84F8}"/>
                </a:ext>
              </a:extLst>
            </p:cNvPr>
            <p:cNvSpPr txBox="1"/>
            <p:nvPr/>
          </p:nvSpPr>
          <p:spPr>
            <a:xfrm>
              <a:off x="6180573" y="5416407"/>
              <a:ext cx="1172415" cy="23083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050" b="1">
                  <a:solidFill>
                    <a:srgbClr val="002060"/>
                  </a:solidFill>
                  <a:cs typeface="Arial"/>
                </a:rPr>
                <a:t>June, 2024</a:t>
              </a:r>
            </a:p>
          </p:txBody>
        </p:sp>
      </p:grpSp>
      <p:sp>
        <p:nvSpPr>
          <p:cNvPr id="8" name="Right Brace 7">
            <a:extLst>
              <a:ext uri="{FF2B5EF4-FFF2-40B4-BE49-F238E27FC236}">
                <a16:creationId xmlns:a16="http://schemas.microsoft.com/office/drawing/2014/main" id="{FD06F912-5A6D-1A93-C1D6-99D0F977A9B9}"/>
              </a:ext>
            </a:extLst>
          </p:cNvPr>
          <p:cNvSpPr/>
          <p:nvPr/>
        </p:nvSpPr>
        <p:spPr>
          <a:xfrm rot="5400000" flipV="1">
            <a:off x="7297289" y="5009692"/>
            <a:ext cx="406317" cy="1512789"/>
          </a:xfrm>
          <a:prstGeom prst="rightBrace">
            <a:avLst/>
          </a:prstGeom>
          <a:ln>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srgbClr val="002060"/>
              </a:solidFill>
            </a:endParaRPr>
          </a:p>
        </p:txBody>
      </p:sp>
    </p:spTree>
    <p:extLst>
      <p:ext uri="{BB962C8B-B14F-4D97-AF65-F5344CB8AC3E}">
        <p14:creationId xmlns:p14="http://schemas.microsoft.com/office/powerpoint/2010/main" val="7772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E78C13-D448-8FBB-77F4-6C41B746B99F}"/>
              </a:ext>
            </a:extLst>
          </p:cNvPr>
          <p:cNvSpPr>
            <a:spLocks noGrp="1"/>
          </p:cNvSpPr>
          <p:nvPr>
            <p:ph type="sldNum" sz="quarter" idx="4"/>
          </p:nvPr>
        </p:nvSpPr>
        <p:spPr/>
        <p:txBody>
          <a:bodyPr/>
          <a:lstStyle/>
          <a:p>
            <a:fld id="{E8A74B61-50D3-3946-8366-1E447A2A8431}" type="slidenum">
              <a:rPr lang="en-US" smtClean="0"/>
              <a:pPr/>
              <a:t>7</a:t>
            </a:fld>
            <a:endParaRPr lang="en-US"/>
          </a:p>
        </p:txBody>
      </p:sp>
      <p:sp>
        <p:nvSpPr>
          <p:cNvPr id="4" name="Text Placeholder 3">
            <a:extLst>
              <a:ext uri="{FF2B5EF4-FFF2-40B4-BE49-F238E27FC236}">
                <a16:creationId xmlns:a16="http://schemas.microsoft.com/office/drawing/2014/main" id="{76BADAD0-6AC6-7BAD-F278-BEB318B2387F}"/>
              </a:ext>
            </a:extLst>
          </p:cNvPr>
          <p:cNvSpPr>
            <a:spLocks noGrp="1"/>
          </p:cNvSpPr>
          <p:nvPr>
            <p:ph type="body" sz="quarter" idx="18"/>
          </p:nvPr>
        </p:nvSpPr>
        <p:spPr/>
        <p:txBody>
          <a:bodyPr vert="horz" lIns="0" tIns="0" rIns="0" bIns="0" rtlCol="0" anchor="b" anchorCtr="0">
            <a:noAutofit/>
          </a:bodyPr>
          <a:lstStyle/>
          <a:p>
            <a:r>
              <a:rPr lang="en-US" dirty="0">
                <a:cs typeface="Arial"/>
              </a:rPr>
              <a:t>2024 Tier Transitions </a:t>
            </a:r>
            <a:endParaRPr lang="en-US"/>
          </a:p>
        </p:txBody>
      </p:sp>
      <p:graphicFrame>
        <p:nvGraphicFramePr>
          <p:cNvPr id="6" name="Table 5">
            <a:extLst>
              <a:ext uri="{FF2B5EF4-FFF2-40B4-BE49-F238E27FC236}">
                <a16:creationId xmlns:a16="http://schemas.microsoft.com/office/drawing/2014/main" id="{5960BAFC-36E1-AF37-75BA-289589FA8CD8}"/>
              </a:ext>
            </a:extLst>
          </p:cNvPr>
          <p:cNvGraphicFramePr>
            <a:graphicFrameLocks noGrp="1"/>
          </p:cNvGraphicFramePr>
          <p:nvPr>
            <p:extLst>
              <p:ext uri="{D42A27DB-BD31-4B8C-83A1-F6EECF244321}">
                <p14:modId xmlns:p14="http://schemas.microsoft.com/office/powerpoint/2010/main" val="2888870122"/>
              </p:ext>
            </p:extLst>
          </p:nvPr>
        </p:nvGraphicFramePr>
        <p:xfrm>
          <a:off x="224696" y="1566261"/>
          <a:ext cx="8702851" cy="1971037"/>
        </p:xfrm>
        <a:graphic>
          <a:graphicData uri="http://schemas.openxmlformats.org/drawingml/2006/table">
            <a:tbl>
              <a:tblPr firstRow="1" bandRow="1">
                <a:tableStyleId>{5C22544A-7EE6-4342-B048-85BDC9FD1C3A}</a:tableStyleId>
              </a:tblPr>
              <a:tblGrid>
                <a:gridCol w="956915">
                  <a:extLst>
                    <a:ext uri="{9D8B030D-6E8A-4147-A177-3AD203B41FA5}">
                      <a16:colId xmlns:a16="http://schemas.microsoft.com/office/drawing/2014/main" val="2295634868"/>
                    </a:ext>
                  </a:extLst>
                </a:gridCol>
                <a:gridCol w="1347914">
                  <a:extLst>
                    <a:ext uri="{9D8B030D-6E8A-4147-A177-3AD203B41FA5}">
                      <a16:colId xmlns:a16="http://schemas.microsoft.com/office/drawing/2014/main" val="422304621"/>
                    </a:ext>
                  </a:extLst>
                </a:gridCol>
                <a:gridCol w="1342603">
                  <a:extLst>
                    <a:ext uri="{9D8B030D-6E8A-4147-A177-3AD203B41FA5}">
                      <a16:colId xmlns:a16="http://schemas.microsoft.com/office/drawing/2014/main" val="1415597836"/>
                    </a:ext>
                  </a:extLst>
                </a:gridCol>
                <a:gridCol w="2181357">
                  <a:extLst>
                    <a:ext uri="{9D8B030D-6E8A-4147-A177-3AD203B41FA5}">
                      <a16:colId xmlns:a16="http://schemas.microsoft.com/office/drawing/2014/main" val="663886120"/>
                    </a:ext>
                  </a:extLst>
                </a:gridCol>
                <a:gridCol w="1491966">
                  <a:extLst>
                    <a:ext uri="{9D8B030D-6E8A-4147-A177-3AD203B41FA5}">
                      <a16:colId xmlns:a16="http://schemas.microsoft.com/office/drawing/2014/main" val="2346761888"/>
                    </a:ext>
                  </a:extLst>
                </a:gridCol>
                <a:gridCol w="1382096">
                  <a:extLst>
                    <a:ext uri="{9D8B030D-6E8A-4147-A177-3AD203B41FA5}">
                      <a16:colId xmlns:a16="http://schemas.microsoft.com/office/drawing/2014/main" val="2408506671"/>
                    </a:ext>
                  </a:extLst>
                </a:gridCol>
              </a:tblGrid>
              <a:tr h="370840">
                <a:tc>
                  <a:txBody>
                    <a:bodyPr/>
                    <a:lstStyle/>
                    <a:p>
                      <a:endParaRPr lang="en-US" sz="1500"/>
                    </a:p>
                  </a:txBody>
                  <a:tcPr/>
                </a:tc>
                <a:tc>
                  <a:txBody>
                    <a:bodyPr/>
                    <a:lstStyle/>
                    <a:p>
                      <a:r>
                        <a:rPr lang="en-US" sz="1300"/>
                        <a:t># of PIDSLs Q1 2023</a:t>
                      </a:r>
                    </a:p>
                  </a:txBody>
                  <a:tcPr/>
                </a:tc>
                <a:tc>
                  <a:txBody>
                    <a:bodyPr/>
                    <a:lstStyle/>
                    <a:p>
                      <a:r>
                        <a:rPr lang="en-US" sz="1300"/>
                        <a:t># of PIDSLs Q1 2024</a:t>
                      </a:r>
                    </a:p>
                  </a:txBody>
                  <a:tcPr/>
                </a:tc>
                <a:tc>
                  <a:txBody>
                    <a:bodyPr/>
                    <a:lstStyle/>
                    <a:p>
                      <a:r>
                        <a:rPr lang="en-US" sz="1300"/>
                        <a:t>Anticipated # of PIDSLs Q3 2024</a:t>
                      </a:r>
                    </a:p>
                  </a:txBody>
                  <a:tcPr/>
                </a:tc>
                <a:tc>
                  <a:txBody>
                    <a:bodyPr/>
                    <a:lstStyle/>
                    <a:p>
                      <a:pPr lvl="0">
                        <a:buNone/>
                      </a:pPr>
                      <a:r>
                        <a:rPr lang="en-US" sz="1300"/>
                        <a:t>Joining ACO (as of Q3 2024)</a:t>
                      </a:r>
                    </a:p>
                  </a:txBody>
                  <a:tcPr/>
                </a:tc>
                <a:tc>
                  <a:txBody>
                    <a:bodyPr/>
                    <a:lstStyle/>
                    <a:p>
                      <a:pPr lvl="0">
                        <a:buNone/>
                      </a:pPr>
                      <a:r>
                        <a:rPr lang="en-US" sz="1300"/>
                        <a:t>Leaving ACO (as of Q1 2024)</a:t>
                      </a:r>
                    </a:p>
                  </a:txBody>
                  <a:tcPr/>
                </a:tc>
                <a:extLst>
                  <a:ext uri="{0D108BD9-81ED-4DB2-BD59-A6C34878D82A}">
                    <a16:rowId xmlns:a16="http://schemas.microsoft.com/office/drawing/2014/main" val="659191697"/>
                  </a:ext>
                </a:extLst>
              </a:tr>
              <a:tr h="370840">
                <a:tc>
                  <a:txBody>
                    <a:bodyPr/>
                    <a:lstStyle/>
                    <a:p>
                      <a:r>
                        <a:rPr lang="en-US" sz="1500"/>
                        <a:t>Tier 1</a:t>
                      </a:r>
                    </a:p>
                  </a:txBody>
                  <a:tcPr/>
                </a:tc>
                <a:tc>
                  <a:txBody>
                    <a:bodyPr/>
                    <a:lstStyle/>
                    <a:p>
                      <a:r>
                        <a:rPr lang="en-US" sz="1500"/>
                        <a:t>122</a:t>
                      </a:r>
                    </a:p>
                  </a:txBody>
                  <a:tcPr/>
                </a:tc>
                <a:tc>
                  <a:txBody>
                    <a:bodyPr/>
                    <a:lstStyle/>
                    <a:p>
                      <a:r>
                        <a:rPr lang="en-US" sz="1500"/>
                        <a:t>111</a:t>
                      </a:r>
                    </a:p>
                  </a:txBody>
                  <a:tcPr/>
                </a:tc>
                <a:tc>
                  <a:txBody>
                    <a:bodyPr/>
                    <a:lstStyle/>
                    <a:p>
                      <a:r>
                        <a:rPr lang="en-US" sz="1500"/>
                        <a:t>111</a:t>
                      </a:r>
                    </a:p>
                  </a:txBody>
                  <a:tcPr/>
                </a:tc>
                <a:tc>
                  <a:txBody>
                    <a:bodyPr/>
                    <a:lstStyle/>
                    <a:p>
                      <a:pPr lvl="0">
                        <a:buNone/>
                      </a:pPr>
                      <a:r>
                        <a:rPr lang="en-US" sz="1500"/>
                        <a:t>2</a:t>
                      </a:r>
                    </a:p>
                  </a:txBody>
                  <a:tcPr/>
                </a:tc>
                <a:tc>
                  <a:txBody>
                    <a:bodyPr/>
                    <a:lstStyle/>
                    <a:p>
                      <a:pPr lvl="0">
                        <a:buNone/>
                      </a:pPr>
                      <a:r>
                        <a:rPr lang="en-US" sz="1500"/>
                        <a:t>7</a:t>
                      </a:r>
                    </a:p>
                  </a:txBody>
                  <a:tcPr/>
                </a:tc>
                <a:extLst>
                  <a:ext uri="{0D108BD9-81ED-4DB2-BD59-A6C34878D82A}">
                    <a16:rowId xmlns:a16="http://schemas.microsoft.com/office/drawing/2014/main" val="3859827536"/>
                  </a:ext>
                </a:extLst>
              </a:tr>
              <a:tr h="370840">
                <a:tc>
                  <a:txBody>
                    <a:bodyPr/>
                    <a:lstStyle/>
                    <a:p>
                      <a:r>
                        <a:rPr lang="en-US" sz="1500"/>
                        <a:t>Tier 2</a:t>
                      </a:r>
                    </a:p>
                  </a:txBody>
                  <a:tcPr/>
                </a:tc>
                <a:tc>
                  <a:txBody>
                    <a:bodyPr/>
                    <a:lstStyle/>
                    <a:p>
                      <a:r>
                        <a:rPr lang="en-US" sz="1500"/>
                        <a:t>4</a:t>
                      </a:r>
                    </a:p>
                  </a:txBody>
                  <a:tcPr/>
                </a:tc>
                <a:tc>
                  <a:txBody>
                    <a:bodyPr/>
                    <a:lstStyle/>
                    <a:p>
                      <a:r>
                        <a:rPr lang="en-US" sz="1500"/>
                        <a:t>8</a:t>
                      </a:r>
                    </a:p>
                  </a:txBody>
                  <a:tcPr/>
                </a:tc>
                <a:tc>
                  <a:txBody>
                    <a:bodyPr/>
                    <a:lstStyle/>
                    <a:p>
                      <a:r>
                        <a:rPr lang="en-US" sz="1500"/>
                        <a:t>10</a:t>
                      </a:r>
                    </a:p>
                  </a:txBody>
                  <a:tcPr/>
                </a:tc>
                <a:tc>
                  <a:txBody>
                    <a:bodyPr/>
                    <a:lstStyle/>
                    <a:p>
                      <a:pPr lvl="0">
                        <a:buNone/>
                      </a:pPr>
                      <a:r>
                        <a:rPr lang="en-US" sz="1500"/>
                        <a:t>0</a:t>
                      </a:r>
                    </a:p>
                  </a:txBody>
                  <a:tcPr/>
                </a:tc>
                <a:tc>
                  <a:txBody>
                    <a:bodyPr/>
                    <a:lstStyle/>
                    <a:p>
                      <a:pPr lvl="0">
                        <a:buNone/>
                      </a:pPr>
                      <a:r>
                        <a:rPr lang="en-US" sz="1500"/>
                        <a:t>0</a:t>
                      </a:r>
                    </a:p>
                  </a:txBody>
                  <a:tcPr/>
                </a:tc>
                <a:extLst>
                  <a:ext uri="{0D108BD9-81ED-4DB2-BD59-A6C34878D82A}">
                    <a16:rowId xmlns:a16="http://schemas.microsoft.com/office/drawing/2014/main" val="4248974316"/>
                  </a:ext>
                </a:extLst>
              </a:tr>
              <a:tr h="370839">
                <a:tc>
                  <a:txBody>
                    <a:bodyPr/>
                    <a:lstStyle/>
                    <a:p>
                      <a:pPr lvl="0">
                        <a:buNone/>
                      </a:pPr>
                      <a:r>
                        <a:rPr lang="en-US" sz="1500"/>
                        <a:t>Tier 3</a:t>
                      </a:r>
                    </a:p>
                  </a:txBody>
                  <a:tcPr/>
                </a:tc>
                <a:tc>
                  <a:txBody>
                    <a:bodyPr/>
                    <a:lstStyle/>
                    <a:p>
                      <a:pPr lvl="0">
                        <a:buNone/>
                      </a:pPr>
                      <a:r>
                        <a:rPr lang="en-US" sz="1500"/>
                        <a:t>2</a:t>
                      </a:r>
                    </a:p>
                  </a:txBody>
                  <a:tcPr/>
                </a:tc>
                <a:tc>
                  <a:txBody>
                    <a:bodyPr/>
                    <a:lstStyle/>
                    <a:p>
                      <a:pPr lvl="0">
                        <a:buNone/>
                      </a:pPr>
                      <a:r>
                        <a:rPr lang="en-US" sz="1500"/>
                        <a:t>2</a:t>
                      </a:r>
                    </a:p>
                  </a:txBody>
                  <a:tcPr/>
                </a:tc>
                <a:tc>
                  <a:txBody>
                    <a:bodyPr/>
                    <a:lstStyle/>
                    <a:p>
                      <a:pPr lvl="0">
                        <a:buNone/>
                      </a:pPr>
                      <a:r>
                        <a:rPr lang="en-US" sz="1500"/>
                        <a:t>2</a:t>
                      </a:r>
                    </a:p>
                  </a:txBody>
                  <a:tcPr/>
                </a:tc>
                <a:tc>
                  <a:txBody>
                    <a:bodyPr/>
                    <a:lstStyle/>
                    <a:p>
                      <a:pPr lvl="0">
                        <a:buNone/>
                      </a:pPr>
                      <a:r>
                        <a:rPr lang="en-US" sz="1500"/>
                        <a:t>0</a:t>
                      </a:r>
                    </a:p>
                  </a:txBody>
                  <a:tcPr/>
                </a:tc>
                <a:tc>
                  <a:txBody>
                    <a:bodyPr/>
                    <a:lstStyle/>
                    <a:p>
                      <a:pPr lvl="0">
                        <a:buNone/>
                      </a:pPr>
                      <a:r>
                        <a:rPr lang="en-US" sz="1500"/>
                        <a:t>0</a:t>
                      </a:r>
                    </a:p>
                  </a:txBody>
                  <a:tcPr/>
                </a:tc>
                <a:extLst>
                  <a:ext uri="{0D108BD9-81ED-4DB2-BD59-A6C34878D82A}">
                    <a16:rowId xmlns:a16="http://schemas.microsoft.com/office/drawing/2014/main" val="725350320"/>
                  </a:ext>
                </a:extLst>
              </a:tr>
              <a:tr h="370838">
                <a:tc>
                  <a:txBody>
                    <a:bodyPr/>
                    <a:lstStyle/>
                    <a:p>
                      <a:pPr lvl="0">
                        <a:buNone/>
                      </a:pPr>
                      <a:r>
                        <a:rPr lang="en-US" sz="1500" b="1"/>
                        <a:t>Total </a:t>
                      </a:r>
                    </a:p>
                  </a:txBody>
                  <a:tcPr/>
                </a:tc>
                <a:tc>
                  <a:txBody>
                    <a:bodyPr/>
                    <a:lstStyle/>
                    <a:p>
                      <a:pPr lvl="0">
                        <a:buNone/>
                      </a:pPr>
                      <a:r>
                        <a:rPr lang="en-US" sz="1500" b="1"/>
                        <a:t>128</a:t>
                      </a:r>
                    </a:p>
                  </a:txBody>
                  <a:tcPr/>
                </a:tc>
                <a:tc>
                  <a:txBody>
                    <a:bodyPr/>
                    <a:lstStyle/>
                    <a:p>
                      <a:pPr lvl="0">
                        <a:buNone/>
                      </a:pPr>
                      <a:r>
                        <a:rPr lang="en-US" sz="1500" b="1"/>
                        <a:t>121</a:t>
                      </a:r>
                    </a:p>
                  </a:txBody>
                  <a:tcPr/>
                </a:tc>
                <a:tc>
                  <a:txBody>
                    <a:bodyPr/>
                    <a:lstStyle/>
                    <a:p>
                      <a:pPr lvl="0">
                        <a:buNone/>
                      </a:pPr>
                      <a:r>
                        <a:rPr lang="en-US" sz="1500" b="1"/>
                        <a:t>123</a:t>
                      </a:r>
                    </a:p>
                  </a:txBody>
                  <a:tcPr/>
                </a:tc>
                <a:tc>
                  <a:txBody>
                    <a:bodyPr/>
                    <a:lstStyle/>
                    <a:p>
                      <a:pPr lvl="0">
                        <a:buNone/>
                      </a:pPr>
                      <a:r>
                        <a:rPr lang="en-US" sz="1500"/>
                        <a:t>2</a:t>
                      </a:r>
                    </a:p>
                  </a:txBody>
                  <a:tcPr/>
                </a:tc>
                <a:tc>
                  <a:txBody>
                    <a:bodyPr/>
                    <a:lstStyle/>
                    <a:p>
                      <a:pPr lvl="0">
                        <a:buNone/>
                      </a:pPr>
                      <a:r>
                        <a:rPr lang="en-US" sz="1500"/>
                        <a:t>7</a:t>
                      </a:r>
                    </a:p>
                  </a:txBody>
                  <a:tcPr/>
                </a:tc>
                <a:extLst>
                  <a:ext uri="{0D108BD9-81ED-4DB2-BD59-A6C34878D82A}">
                    <a16:rowId xmlns:a16="http://schemas.microsoft.com/office/drawing/2014/main" val="1696478600"/>
                  </a:ext>
                </a:extLst>
              </a:tr>
            </a:tbl>
          </a:graphicData>
        </a:graphic>
      </p:graphicFrame>
    </p:spTree>
    <p:extLst>
      <p:ext uri="{BB962C8B-B14F-4D97-AF65-F5344CB8AC3E}">
        <p14:creationId xmlns:p14="http://schemas.microsoft.com/office/powerpoint/2010/main" val="53250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050491-0ECF-26FD-7E74-4646A1A7893B}"/>
              </a:ext>
            </a:extLst>
          </p:cNvPr>
          <p:cNvSpPr>
            <a:spLocks noGrp="1"/>
          </p:cNvSpPr>
          <p:nvPr>
            <p:ph idx="1"/>
          </p:nvPr>
        </p:nvSpPr>
        <p:spPr/>
        <p:txBody>
          <a:bodyPr/>
          <a:lstStyle/>
          <a:p>
            <a:pPr marL="171450" indent="-171450">
              <a:buChar char="•"/>
            </a:pPr>
            <a:r>
              <a:rPr lang="en-US" sz="1400">
                <a:cs typeface="Arial"/>
              </a:rPr>
              <a:t>Next opportunity for Add/Drop submissions (effective January 1, 2025): Anticipated submission May/June 2024</a:t>
            </a:r>
            <a:endParaRPr lang="en-US" sz="1400"/>
          </a:p>
          <a:p>
            <a:pPr marL="171450" indent="-171450">
              <a:buChar char="•"/>
            </a:pPr>
            <a:r>
              <a:rPr lang="en-US" sz="1400">
                <a:cs typeface="Arial"/>
              </a:rPr>
              <a:t>Next opportunity to increase Tiering level (effective January 1, 2025): Anticipated submission due May/June 2024</a:t>
            </a:r>
          </a:p>
          <a:p>
            <a:pPr marL="171450" indent="-171450">
              <a:buChar char="•"/>
            </a:pPr>
            <a:endParaRPr lang="en-US" sz="1400">
              <a:cs typeface="Arial"/>
            </a:endParaRPr>
          </a:p>
          <a:p>
            <a:pPr marL="171450" indent="-171450">
              <a:buChar char="•"/>
            </a:pPr>
            <a:r>
              <a:rPr lang="en-US" sz="1400">
                <a:cs typeface="Arial"/>
              </a:rPr>
              <a:t>Please notify the ACO as soon as you are aware of practice add/drops:</a:t>
            </a:r>
          </a:p>
          <a:p>
            <a:pPr marL="171450" indent="-171450">
              <a:buChar char="•"/>
            </a:pPr>
            <a:r>
              <a:rPr lang="en-US" sz="1400">
                <a:cs typeface="Arial"/>
              </a:rPr>
              <a:t>  Christine Ouellette </a:t>
            </a:r>
            <a:r>
              <a:rPr lang="en-US" sz="1400">
                <a:cs typeface="Arial"/>
                <a:hlinkClick r:id="rId2"/>
              </a:rPr>
              <a:t>christine.e.ouellette@lahey.org</a:t>
            </a:r>
            <a:endParaRPr lang="en-US" sz="1400">
              <a:cs typeface="Arial"/>
            </a:endParaRPr>
          </a:p>
          <a:p>
            <a:pPr marL="171450" indent="-171450">
              <a:buChar char="•"/>
            </a:pPr>
            <a:r>
              <a:rPr lang="en-US" sz="1400">
                <a:cs typeface="Arial"/>
              </a:rPr>
              <a:t>  Nicole DiGirolamo </a:t>
            </a:r>
            <a:r>
              <a:rPr lang="en-US" sz="1400">
                <a:cs typeface="Arial"/>
                <a:hlinkClick r:id="rId3"/>
              </a:rPr>
              <a:t>nicole.digirolamo@lahey.org</a:t>
            </a:r>
            <a:endParaRPr lang="en-US" sz="1400">
              <a:cs typeface="Arial"/>
            </a:endParaRPr>
          </a:p>
          <a:p>
            <a:endParaRPr lang="en-US" sz="1400">
              <a:cs typeface="Arial"/>
            </a:endParaRPr>
          </a:p>
          <a:p>
            <a:endParaRPr lang="en-US" sz="1400">
              <a:cs typeface="Arial"/>
            </a:endParaRPr>
          </a:p>
          <a:p>
            <a:endParaRPr lang="en-US" sz="1400">
              <a:cs typeface="Arial"/>
            </a:endParaRPr>
          </a:p>
        </p:txBody>
      </p:sp>
      <p:sp>
        <p:nvSpPr>
          <p:cNvPr id="3" name="Slide Number Placeholder 2">
            <a:extLst>
              <a:ext uri="{FF2B5EF4-FFF2-40B4-BE49-F238E27FC236}">
                <a16:creationId xmlns:a16="http://schemas.microsoft.com/office/drawing/2014/main" id="{ED64D159-B34B-432F-406C-C3A7E49E7C12}"/>
              </a:ext>
            </a:extLst>
          </p:cNvPr>
          <p:cNvSpPr>
            <a:spLocks noGrp="1"/>
          </p:cNvSpPr>
          <p:nvPr>
            <p:ph type="sldNum" sz="quarter" idx="4"/>
          </p:nvPr>
        </p:nvSpPr>
        <p:spPr/>
        <p:txBody>
          <a:bodyPr/>
          <a:lstStyle/>
          <a:p>
            <a:fld id="{E8A74B61-50D3-3946-8366-1E447A2A8431}" type="slidenum">
              <a:rPr lang="en-US" smtClean="0"/>
              <a:pPr/>
              <a:t>8</a:t>
            </a:fld>
            <a:endParaRPr lang="en-US"/>
          </a:p>
        </p:txBody>
      </p:sp>
      <p:sp>
        <p:nvSpPr>
          <p:cNvPr id="4" name="Text Placeholder 3">
            <a:extLst>
              <a:ext uri="{FF2B5EF4-FFF2-40B4-BE49-F238E27FC236}">
                <a16:creationId xmlns:a16="http://schemas.microsoft.com/office/drawing/2014/main" id="{58AB6C24-3538-6229-3067-7EAD23B2322B}"/>
              </a:ext>
            </a:extLst>
          </p:cNvPr>
          <p:cNvSpPr>
            <a:spLocks noGrp="1"/>
          </p:cNvSpPr>
          <p:nvPr>
            <p:ph type="body" sz="quarter" idx="18"/>
          </p:nvPr>
        </p:nvSpPr>
        <p:spPr/>
        <p:txBody>
          <a:bodyPr vert="horz" lIns="0" tIns="0" rIns="0" bIns="0" rtlCol="0" anchor="b" anchorCtr="0">
            <a:noAutofit/>
          </a:bodyPr>
          <a:lstStyle/>
          <a:p>
            <a:r>
              <a:rPr lang="en-US" dirty="0">
                <a:cs typeface="Arial"/>
              </a:rPr>
              <a:t>ACO Add/Drop Timeline</a:t>
            </a:r>
          </a:p>
        </p:txBody>
      </p:sp>
    </p:spTree>
    <p:extLst>
      <p:ext uri="{BB962C8B-B14F-4D97-AF65-F5344CB8AC3E}">
        <p14:creationId xmlns:p14="http://schemas.microsoft.com/office/powerpoint/2010/main" val="15733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DD70E-3066-851F-5EB3-C12758DB9F0F}"/>
              </a:ext>
            </a:extLst>
          </p:cNvPr>
          <p:cNvSpPr>
            <a:spLocks noGrp="1"/>
          </p:cNvSpPr>
          <p:nvPr>
            <p:ph type="ctrTitle"/>
          </p:nvPr>
        </p:nvSpPr>
        <p:spPr>
          <a:xfrm>
            <a:off x="298142" y="3840077"/>
            <a:ext cx="8594803" cy="1072860"/>
          </a:xfrm>
        </p:spPr>
        <p:txBody>
          <a:bodyPr/>
          <a:lstStyle/>
          <a:p>
            <a:r>
              <a:rPr lang="en-US">
                <a:cs typeface="Arial"/>
              </a:rPr>
              <a:t>Updated Tiering Resources</a:t>
            </a:r>
          </a:p>
        </p:txBody>
      </p:sp>
      <p:sp>
        <p:nvSpPr>
          <p:cNvPr id="3" name="TextBox 2">
            <a:extLst>
              <a:ext uri="{FF2B5EF4-FFF2-40B4-BE49-F238E27FC236}">
                <a16:creationId xmlns:a16="http://schemas.microsoft.com/office/drawing/2014/main" id="{D557D6ED-5506-9F2B-82AA-01363D3922BC}"/>
              </a:ext>
            </a:extLst>
          </p:cNvPr>
          <p:cNvSpPr txBox="1"/>
          <p:nvPr/>
        </p:nvSpPr>
        <p:spPr>
          <a:xfrm>
            <a:off x="296896" y="5376100"/>
            <a:ext cx="281310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Arial"/>
              </a:rPr>
              <a:t>Alanna Daley</a:t>
            </a:r>
          </a:p>
          <a:p>
            <a:r>
              <a:rPr lang="en-US">
                <a:solidFill>
                  <a:schemeClr val="bg1"/>
                </a:solidFill>
                <a:cs typeface="Arial"/>
              </a:rPr>
              <a:t>Katerina Koch </a:t>
            </a:r>
          </a:p>
        </p:txBody>
      </p:sp>
    </p:spTree>
    <p:extLst>
      <p:ext uri="{BB962C8B-B14F-4D97-AF65-F5344CB8AC3E}">
        <p14:creationId xmlns:p14="http://schemas.microsoft.com/office/powerpoint/2010/main" val="161501507"/>
      </p:ext>
    </p:extLst>
  </p:cSld>
  <p:clrMapOvr>
    <a:masterClrMapping/>
  </p:clrMapOvr>
</p:sld>
</file>

<file path=ppt/theme/theme1.xml><?xml version="1.0" encoding="utf-8"?>
<a:theme xmlns:a="http://schemas.openxmlformats.org/drawingml/2006/main" name="Office Theme">
  <a:themeElements>
    <a:clrScheme name="BILH Theme Colours">
      <a:dk1>
        <a:sysClr val="windowText" lastClr="000000"/>
      </a:dk1>
      <a:lt1>
        <a:sysClr val="window" lastClr="FFFFFF"/>
      </a:lt1>
      <a:dk2>
        <a:srgbClr val="183E75"/>
      </a:dk2>
      <a:lt2>
        <a:srgbClr val="706F6F"/>
      </a:lt2>
      <a:accent1>
        <a:srgbClr val="183E75"/>
      </a:accent1>
      <a:accent2>
        <a:srgbClr val="0069B4"/>
      </a:accent2>
      <a:accent3>
        <a:srgbClr val="009EDF"/>
      </a:accent3>
      <a:accent4>
        <a:srgbClr val="784A99"/>
      </a:accent4>
      <a:accent5>
        <a:srgbClr val="F28F0F"/>
      </a:accent5>
      <a:accent6>
        <a:srgbClr val="F7C425"/>
      </a:accent6>
      <a:hlink>
        <a:srgbClr val="9D9D9C"/>
      </a:hlink>
      <a:folHlink>
        <a:srgbClr val="007CC1"/>
      </a:folHlink>
    </a:clrScheme>
    <a:fontScheme name="BILH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H_Prf_Ntw_Standard_PPT_10_21_2019" id="{01AB6B6A-6A90-410D-94DB-B99C27016202}" vid="{C103DC47-4E71-4562-9183-B5302E5B4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BILH_Perf_Netw_Standard_PPT</Template>
  <Application>Microsoft Office PowerPoint</Application>
  <PresentationFormat>On-screen Show (4:3)</PresentationFormat>
  <Slides>22</Slides>
  <Notes>6</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BILHPN MassHealth ACO Tiering Office Hours </vt:lpstr>
      <vt:lpstr>PowerPoint Presentation</vt:lpstr>
      <vt:lpstr>PowerPoint Presentation</vt:lpstr>
      <vt:lpstr>PY2/3 Tier Planning</vt:lpstr>
      <vt:lpstr>PowerPoint Presentation</vt:lpstr>
      <vt:lpstr>PowerPoint Presentation</vt:lpstr>
      <vt:lpstr>PowerPoint Presentation</vt:lpstr>
      <vt:lpstr>PowerPoint Presentation</vt:lpstr>
      <vt:lpstr>Updated Tiering Resources</vt:lpstr>
      <vt:lpstr>PowerPoint Presentation</vt:lpstr>
      <vt:lpstr>PowerPoint Presentation</vt:lpstr>
      <vt:lpstr>MassHealth 1115 Waiver HRSN Reporting in 2024</vt:lpstr>
      <vt:lpstr>PowerPoint Presentation</vt:lpstr>
      <vt:lpstr>Closing</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Flexible Services Orientation Training for CHW Staff</dc:title>
  <dc:creator>Myra Sessions</dc:creator>
  <cp:revision>13</cp:revision>
  <cp:lastPrinted>2023-01-13T21:47:41Z</cp:lastPrinted>
  <dcterms:created xsi:type="dcterms:W3CDTF">2020-06-22T16:13:46Z</dcterms:created>
  <dcterms:modified xsi:type="dcterms:W3CDTF">2024-02-22T18:41:36Z</dcterms:modified>
</cp:coreProperties>
</file>